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4"/>
  </p:notesMasterIdLst>
  <p:sldIdLst>
    <p:sldId id="257" r:id="rId5"/>
    <p:sldId id="310" r:id="rId6"/>
    <p:sldId id="256" r:id="rId7"/>
    <p:sldId id="264" r:id="rId8"/>
    <p:sldId id="282" r:id="rId9"/>
    <p:sldId id="262" r:id="rId10"/>
    <p:sldId id="265" r:id="rId11"/>
    <p:sldId id="294" r:id="rId12"/>
    <p:sldId id="260" r:id="rId13"/>
    <p:sldId id="261" r:id="rId14"/>
    <p:sldId id="263" r:id="rId15"/>
    <p:sldId id="313" r:id="rId16"/>
    <p:sldId id="268" r:id="rId17"/>
    <p:sldId id="266" r:id="rId18"/>
    <p:sldId id="279" r:id="rId19"/>
    <p:sldId id="298" r:id="rId20"/>
    <p:sldId id="285" r:id="rId21"/>
    <p:sldId id="267" r:id="rId22"/>
    <p:sldId id="295" r:id="rId23"/>
    <p:sldId id="296" r:id="rId24"/>
    <p:sldId id="270" r:id="rId25"/>
    <p:sldId id="275" r:id="rId26"/>
    <p:sldId id="269" r:id="rId27"/>
    <p:sldId id="297" r:id="rId28"/>
    <p:sldId id="272" r:id="rId29"/>
    <p:sldId id="271" r:id="rId30"/>
    <p:sldId id="273" r:id="rId31"/>
    <p:sldId id="274" r:id="rId32"/>
    <p:sldId id="314" r:id="rId33"/>
    <p:sldId id="276" r:id="rId34"/>
    <p:sldId id="278" r:id="rId35"/>
    <p:sldId id="315" r:id="rId36"/>
    <p:sldId id="281" r:id="rId37"/>
    <p:sldId id="283" r:id="rId38"/>
    <p:sldId id="277" r:id="rId39"/>
    <p:sldId id="312" r:id="rId40"/>
    <p:sldId id="311" r:id="rId41"/>
    <p:sldId id="304" r:id="rId42"/>
    <p:sldId id="301" r:id="rId43"/>
    <p:sldId id="305" r:id="rId44"/>
    <p:sldId id="302" r:id="rId45"/>
    <p:sldId id="306" r:id="rId46"/>
    <p:sldId id="303" r:id="rId47"/>
    <p:sldId id="307" r:id="rId48"/>
    <p:sldId id="286" r:id="rId49"/>
    <p:sldId id="287" r:id="rId50"/>
    <p:sldId id="308" r:id="rId51"/>
    <p:sldId id="316" r:id="rId52"/>
    <p:sldId id="309"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5" autoAdjust="0"/>
    <p:restoredTop sz="73858" autoAdjust="0"/>
  </p:normalViewPr>
  <p:slideViewPr>
    <p:cSldViewPr snapToGrid="0">
      <p:cViewPr varScale="1">
        <p:scale>
          <a:sx n="80" d="100"/>
          <a:sy n="80" d="100"/>
        </p:scale>
        <p:origin x="1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F8F48-26F1-4EF3-890C-7D2BBA2E8EB7}" type="datetimeFigureOut">
              <a:rPr lang="en-US" smtClean="0"/>
              <a:t>4/22/2021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F68257-1361-43BB-8ABE-47A72EDEF616}" type="slidenum">
              <a:rPr lang="en-US" smtClean="0"/>
              <a:t>‹#›</a:t>
            </a:fld>
            <a:endParaRPr lang="en-US" dirty="0"/>
          </a:p>
        </p:txBody>
      </p:sp>
    </p:spTree>
    <p:extLst>
      <p:ext uri="{BB962C8B-B14F-4D97-AF65-F5344CB8AC3E}">
        <p14:creationId xmlns:p14="http://schemas.microsoft.com/office/powerpoint/2010/main" val="330585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day. My name is Tom Mallory and I am the city’s staff writer. </a:t>
            </a:r>
          </a:p>
          <a:p>
            <a:r>
              <a:rPr lang="en-US" dirty="0"/>
              <a:t>I’ve been doing this a ling time, as an editor and a wordsmith, I love helping people with their writing and coaching staff in this area is part of my job.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 very excited at the opportunity to talk to you today about how we can make the city’s writing more effective. </a:t>
            </a:r>
          </a:p>
          <a:p>
            <a:endParaRPr lang="en-US" dirty="0"/>
          </a:p>
          <a:p>
            <a:endParaRPr lang="en-US" dirty="0"/>
          </a:p>
        </p:txBody>
      </p:sp>
      <p:sp>
        <p:nvSpPr>
          <p:cNvPr id="4" name="Slide Number Placeholder 3"/>
          <p:cNvSpPr>
            <a:spLocks noGrp="1"/>
          </p:cNvSpPr>
          <p:nvPr>
            <p:ph type="sldNum" sz="quarter" idx="5"/>
          </p:nvPr>
        </p:nvSpPr>
        <p:spPr/>
        <p:txBody>
          <a:bodyPr/>
          <a:lstStyle/>
          <a:p>
            <a:fld id="{87F68257-1361-43BB-8ABE-47A72EDEF616}" type="slidenum">
              <a:rPr lang="en-US" smtClean="0"/>
              <a:t>1</a:t>
            </a:fld>
            <a:endParaRPr lang="en-US" dirty="0"/>
          </a:p>
        </p:txBody>
      </p:sp>
    </p:spTree>
    <p:extLst>
      <p:ext uri="{BB962C8B-B14F-4D97-AF65-F5344CB8AC3E}">
        <p14:creationId xmlns:p14="http://schemas.microsoft.com/office/powerpoint/2010/main" val="3466760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F68257-1361-43BB-8ABE-47A72EDEF616}" type="slidenum">
              <a:rPr lang="en-US" smtClean="0"/>
              <a:t>34</a:t>
            </a:fld>
            <a:endParaRPr lang="en-US" dirty="0"/>
          </a:p>
        </p:txBody>
      </p:sp>
    </p:spTree>
    <p:extLst>
      <p:ext uri="{BB962C8B-B14F-4D97-AF65-F5344CB8AC3E}">
        <p14:creationId xmlns:p14="http://schemas.microsoft.com/office/powerpoint/2010/main" val="859371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Straight road, as few twists and turns as possible. </a:t>
            </a:r>
          </a:p>
          <a:p>
            <a:endParaRPr lang="en-US" dirty="0"/>
          </a:p>
        </p:txBody>
      </p:sp>
      <p:sp>
        <p:nvSpPr>
          <p:cNvPr id="4" name="Slide Number Placeholder 3"/>
          <p:cNvSpPr>
            <a:spLocks noGrp="1"/>
          </p:cNvSpPr>
          <p:nvPr>
            <p:ph type="sldNum" sz="quarter" idx="5"/>
          </p:nvPr>
        </p:nvSpPr>
        <p:spPr/>
        <p:txBody>
          <a:bodyPr/>
          <a:lstStyle/>
          <a:p>
            <a:fld id="{87F68257-1361-43BB-8ABE-47A72EDEF616}" type="slidenum">
              <a:rPr lang="en-US" smtClean="0"/>
              <a:t>38</a:t>
            </a:fld>
            <a:endParaRPr lang="en-US" dirty="0"/>
          </a:p>
        </p:txBody>
      </p:sp>
    </p:spTree>
    <p:extLst>
      <p:ext uri="{BB962C8B-B14F-4D97-AF65-F5344CB8AC3E}">
        <p14:creationId xmlns:p14="http://schemas.microsoft.com/office/powerpoint/2010/main" val="1244920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Straight road, as few twists and turns as possible. </a:t>
            </a:r>
          </a:p>
          <a:p>
            <a:endParaRPr lang="en-US" dirty="0"/>
          </a:p>
        </p:txBody>
      </p:sp>
      <p:sp>
        <p:nvSpPr>
          <p:cNvPr id="4" name="Slide Number Placeholder 3"/>
          <p:cNvSpPr>
            <a:spLocks noGrp="1"/>
          </p:cNvSpPr>
          <p:nvPr>
            <p:ph type="sldNum" sz="quarter" idx="5"/>
          </p:nvPr>
        </p:nvSpPr>
        <p:spPr/>
        <p:txBody>
          <a:bodyPr/>
          <a:lstStyle/>
          <a:p>
            <a:fld id="{87F68257-1361-43BB-8ABE-47A72EDEF616}" type="slidenum">
              <a:rPr lang="en-US" smtClean="0"/>
              <a:t>39</a:t>
            </a:fld>
            <a:endParaRPr lang="en-US" dirty="0"/>
          </a:p>
        </p:txBody>
      </p:sp>
    </p:spTree>
    <p:extLst>
      <p:ext uri="{BB962C8B-B14F-4D97-AF65-F5344CB8AC3E}">
        <p14:creationId xmlns:p14="http://schemas.microsoft.com/office/powerpoint/2010/main" val="3203707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Straight road, as few twists and turns as possible. </a:t>
            </a:r>
          </a:p>
          <a:p>
            <a:endParaRPr lang="en-US" dirty="0"/>
          </a:p>
        </p:txBody>
      </p:sp>
      <p:sp>
        <p:nvSpPr>
          <p:cNvPr id="4" name="Slide Number Placeholder 3"/>
          <p:cNvSpPr>
            <a:spLocks noGrp="1"/>
          </p:cNvSpPr>
          <p:nvPr>
            <p:ph type="sldNum" sz="quarter" idx="5"/>
          </p:nvPr>
        </p:nvSpPr>
        <p:spPr/>
        <p:txBody>
          <a:bodyPr/>
          <a:lstStyle/>
          <a:p>
            <a:fld id="{87F68257-1361-43BB-8ABE-47A72EDEF616}" type="slidenum">
              <a:rPr lang="en-US" smtClean="0"/>
              <a:t>40</a:t>
            </a:fld>
            <a:endParaRPr lang="en-US" dirty="0"/>
          </a:p>
        </p:txBody>
      </p:sp>
    </p:spTree>
    <p:extLst>
      <p:ext uri="{BB962C8B-B14F-4D97-AF65-F5344CB8AC3E}">
        <p14:creationId xmlns:p14="http://schemas.microsoft.com/office/powerpoint/2010/main" val="2699645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Straight road, as few twists and turns as possible. </a:t>
            </a:r>
          </a:p>
          <a:p>
            <a:endParaRPr lang="en-US" dirty="0"/>
          </a:p>
        </p:txBody>
      </p:sp>
      <p:sp>
        <p:nvSpPr>
          <p:cNvPr id="4" name="Slide Number Placeholder 3"/>
          <p:cNvSpPr>
            <a:spLocks noGrp="1"/>
          </p:cNvSpPr>
          <p:nvPr>
            <p:ph type="sldNum" sz="quarter" idx="5"/>
          </p:nvPr>
        </p:nvSpPr>
        <p:spPr/>
        <p:txBody>
          <a:bodyPr/>
          <a:lstStyle/>
          <a:p>
            <a:fld id="{87F68257-1361-43BB-8ABE-47A72EDEF616}" type="slidenum">
              <a:rPr lang="en-US" smtClean="0"/>
              <a:t>41</a:t>
            </a:fld>
            <a:endParaRPr lang="en-US" dirty="0"/>
          </a:p>
        </p:txBody>
      </p:sp>
    </p:spTree>
    <p:extLst>
      <p:ext uri="{BB962C8B-B14F-4D97-AF65-F5344CB8AC3E}">
        <p14:creationId xmlns:p14="http://schemas.microsoft.com/office/powerpoint/2010/main" val="2402212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Straight road, as few twists and turns as possible. </a:t>
            </a:r>
          </a:p>
          <a:p>
            <a:endParaRPr lang="en-US" dirty="0"/>
          </a:p>
        </p:txBody>
      </p:sp>
      <p:sp>
        <p:nvSpPr>
          <p:cNvPr id="4" name="Slide Number Placeholder 3"/>
          <p:cNvSpPr>
            <a:spLocks noGrp="1"/>
          </p:cNvSpPr>
          <p:nvPr>
            <p:ph type="sldNum" sz="quarter" idx="5"/>
          </p:nvPr>
        </p:nvSpPr>
        <p:spPr/>
        <p:txBody>
          <a:bodyPr/>
          <a:lstStyle/>
          <a:p>
            <a:fld id="{87F68257-1361-43BB-8ABE-47A72EDEF616}" type="slidenum">
              <a:rPr lang="en-US" smtClean="0"/>
              <a:t>42</a:t>
            </a:fld>
            <a:endParaRPr lang="en-US" dirty="0"/>
          </a:p>
        </p:txBody>
      </p:sp>
    </p:spTree>
    <p:extLst>
      <p:ext uri="{BB962C8B-B14F-4D97-AF65-F5344CB8AC3E}">
        <p14:creationId xmlns:p14="http://schemas.microsoft.com/office/powerpoint/2010/main" val="1982959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Straight road, as few twists and turns as possible. </a:t>
            </a:r>
          </a:p>
          <a:p>
            <a:endParaRPr lang="en-US" dirty="0"/>
          </a:p>
        </p:txBody>
      </p:sp>
      <p:sp>
        <p:nvSpPr>
          <p:cNvPr id="4" name="Slide Number Placeholder 3"/>
          <p:cNvSpPr>
            <a:spLocks noGrp="1"/>
          </p:cNvSpPr>
          <p:nvPr>
            <p:ph type="sldNum" sz="quarter" idx="5"/>
          </p:nvPr>
        </p:nvSpPr>
        <p:spPr/>
        <p:txBody>
          <a:bodyPr/>
          <a:lstStyle/>
          <a:p>
            <a:fld id="{87F68257-1361-43BB-8ABE-47A72EDEF616}" type="slidenum">
              <a:rPr lang="en-US" smtClean="0"/>
              <a:t>43</a:t>
            </a:fld>
            <a:endParaRPr lang="en-US" dirty="0"/>
          </a:p>
        </p:txBody>
      </p:sp>
    </p:spTree>
    <p:extLst>
      <p:ext uri="{BB962C8B-B14F-4D97-AF65-F5344CB8AC3E}">
        <p14:creationId xmlns:p14="http://schemas.microsoft.com/office/powerpoint/2010/main" val="555728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Using the active voice conveys a strong, clear tone and the passive voice is subtler and weaker. Here’s some good advice: don’t use the passive voice just because you think it sounds a bit fancier than the active voice.</a:t>
            </a:r>
          </a:p>
          <a:p>
            <a:r>
              <a:rPr lang="en-US" sz="1200" b="0" kern="1200" dirty="0">
                <a:solidFill>
                  <a:schemeClr val="tx1"/>
                </a:solidFill>
                <a:effectLst/>
                <a:latin typeface="+mn-lt"/>
                <a:ea typeface="+mn-ea"/>
                <a:cs typeface="+mn-cs"/>
              </a:rPr>
              <a:t>That said, there are times the passive voice is useful and called for. Take “The squirrel was chased by the dog,” for example. That sentence construction would be helpful if the squirrel were the focus of your writing and not the dog.</a:t>
            </a:r>
          </a:p>
          <a:p>
            <a:r>
              <a:rPr lang="en-US" sz="1200" b="0" kern="1200" dirty="0">
                <a:solidFill>
                  <a:schemeClr val="tx1"/>
                </a:solidFill>
                <a:effectLst/>
                <a:latin typeface="+mn-lt"/>
                <a:ea typeface="+mn-ea"/>
                <a:cs typeface="+mn-cs"/>
              </a:rPr>
              <a:t>A good rule of thumb is to try to put the majority of your sentences in the active voice, unless you truly can’t write your sentence in any other way.</a:t>
            </a:r>
          </a:p>
          <a:p>
            <a:endParaRPr lang="en-US" dirty="0"/>
          </a:p>
        </p:txBody>
      </p:sp>
      <p:sp>
        <p:nvSpPr>
          <p:cNvPr id="4" name="Slide Number Placeholder 3"/>
          <p:cNvSpPr>
            <a:spLocks noGrp="1"/>
          </p:cNvSpPr>
          <p:nvPr>
            <p:ph type="sldNum" sz="quarter" idx="5"/>
          </p:nvPr>
        </p:nvSpPr>
        <p:spPr/>
        <p:txBody>
          <a:bodyPr/>
          <a:lstStyle/>
          <a:p>
            <a:fld id="{87F68257-1361-43BB-8ABE-47A72EDEF616}" type="slidenum">
              <a:rPr lang="en-US" smtClean="0"/>
              <a:t>15</a:t>
            </a:fld>
            <a:endParaRPr lang="en-US" dirty="0"/>
          </a:p>
        </p:txBody>
      </p:sp>
    </p:spTree>
    <p:extLst>
      <p:ext uri="{BB962C8B-B14F-4D97-AF65-F5344CB8AC3E}">
        <p14:creationId xmlns:p14="http://schemas.microsoft.com/office/powerpoint/2010/main" val="197361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F68257-1361-43BB-8ABE-47A72EDEF616}" type="slidenum">
              <a:rPr lang="en-US" smtClean="0"/>
              <a:t>17</a:t>
            </a:fld>
            <a:endParaRPr lang="en-US" dirty="0"/>
          </a:p>
        </p:txBody>
      </p:sp>
    </p:spTree>
    <p:extLst>
      <p:ext uri="{BB962C8B-B14F-4D97-AF65-F5344CB8AC3E}">
        <p14:creationId xmlns:p14="http://schemas.microsoft.com/office/powerpoint/2010/main" val="4052044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Also it is "The City Council" not just "City Council," as in, "This was presented to the City Council in a report ... "</a:t>
            </a:r>
          </a:p>
          <a:p>
            <a:endParaRPr lang="en-US" dirty="0"/>
          </a:p>
        </p:txBody>
      </p:sp>
      <p:sp>
        <p:nvSpPr>
          <p:cNvPr id="4" name="Slide Number Placeholder 3"/>
          <p:cNvSpPr>
            <a:spLocks noGrp="1"/>
          </p:cNvSpPr>
          <p:nvPr>
            <p:ph type="sldNum" sz="quarter" idx="5"/>
          </p:nvPr>
        </p:nvSpPr>
        <p:spPr/>
        <p:txBody>
          <a:bodyPr/>
          <a:lstStyle/>
          <a:p>
            <a:fld id="{87F68257-1361-43BB-8ABE-47A72EDEF616}" type="slidenum">
              <a:rPr lang="en-US" smtClean="0"/>
              <a:t>21</a:t>
            </a:fld>
            <a:endParaRPr lang="en-US" dirty="0"/>
          </a:p>
        </p:txBody>
      </p:sp>
    </p:spTree>
    <p:extLst>
      <p:ext uri="{BB962C8B-B14F-4D97-AF65-F5344CB8AC3E}">
        <p14:creationId xmlns:p14="http://schemas.microsoft.com/office/powerpoint/2010/main" val="3137748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F68257-1361-43BB-8ABE-47A72EDEF616}" type="slidenum">
              <a:rPr lang="en-US" smtClean="0"/>
              <a:t>26</a:t>
            </a:fld>
            <a:endParaRPr lang="en-US" dirty="0"/>
          </a:p>
        </p:txBody>
      </p:sp>
    </p:spTree>
    <p:extLst>
      <p:ext uri="{BB962C8B-B14F-4D97-AF65-F5344CB8AC3E}">
        <p14:creationId xmlns:p14="http://schemas.microsoft.com/office/powerpoint/2010/main" val="2741823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F68257-1361-43BB-8ABE-47A72EDEF616}" type="slidenum">
              <a:rPr lang="en-US" smtClean="0"/>
              <a:t>28</a:t>
            </a:fld>
            <a:endParaRPr lang="en-US" dirty="0"/>
          </a:p>
        </p:txBody>
      </p:sp>
    </p:spTree>
    <p:extLst>
      <p:ext uri="{BB962C8B-B14F-4D97-AF65-F5344CB8AC3E}">
        <p14:creationId xmlns:p14="http://schemas.microsoft.com/office/powerpoint/2010/main" val="2538048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F68257-1361-43BB-8ABE-47A72EDEF616}" type="slidenum">
              <a:rPr lang="en-US" smtClean="0"/>
              <a:t>29</a:t>
            </a:fld>
            <a:endParaRPr lang="en-US" dirty="0"/>
          </a:p>
        </p:txBody>
      </p:sp>
    </p:spTree>
    <p:extLst>
      <p:ext uri="{BB962C8B-B14F-4D97-AF65-F5344CB8AC3E}">
        <p14:creationId xmlns:p14="http://schemas.microsoft.com/office/powerpoint/2010/main" val="3484751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a:p>
            <a:r>
              <a:rPr lang="en-US" sz="1200" dirty="0"/>
              <a:t>The disagreement stemmed from the fact there’s no Oxford, or serial, comma in the “packing for shipment or distribution” part. </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this case, drivers for a dairy argued that due to a lack of a comma between “packing for shipment” and “or distribution”, the law refers to the single activity of “packing”, not to “packing” and “distribution” as two separate activities. As the drivers distribute – but do not pack – the goods, this would make them eligible for overtime pay.</a:t>
            </a:r>
            <a:endParaRPr lang="en-US" dirty="0"/>
          </a:p>
        </p:txBody>
      </p:sp>
      <p:sp>
        <p:nvSpPr>
          <p:cNvPr id="4" name="Slide Number Placeholder 3"/>
          <p:cNvSpPr>
            <a:spLocks noGrp="1"/>
          </p:cNvSpPr>
          <p:nvPr>
            <p:ph type="sldNum" sz="quarter" idx="5"/>
          </p:nvPr>
        </p:nvSpPr>
        <p:spPr/>
        <p:txBody>
          <a:bodyPr/>
          <a:lstStyle/>
          <a:p>
            <a:fld id="{87F68257-1361-43BB-8ABE-47A72EDEF616}" type="slidenum">
              <a:rPr lang="en-US" smtClean="0"/>
              <a:t>31</a:t>
            </a:fld>
            <a:endParaRPr lang="en-US" dirty="0"/>
          </a:p>
        </p:txBody>
      </p:sp>
    </p:spTree>
    <p:extLst>
      <p:ext uri="{BB962C8B-B14F-4D97-AF65-F5344CB8AC3E}">
        <p14:creationId xmlns:p14="http://schemas.microsoft.com/office/powerpoint/2010/main" val="131174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a:p>
            <a:r>
              <a:rPr lang="en-US" sz="1200" dirty="0"/>
              <a:t>The disagreement stemmed from the fact there’s no Oxford, or serial, comma in the “packing for shipment or distribution” part. </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this case, drivers for a dairy argued that due to a lack of a comma between “packing for shipment” and “or distribution”, the law refers to the single activity of “packing”, not to “packing” and “distribution” as two separate activities. As the drivers distribute – but do not pack – the goods, this would make them eligible for overtime pay.</a:t>
            </a:r>
            <a:endParaRPr lang="en-US" dirty="0"/>
          </a:p>
        </p:txBody>
      </p:sp>
      <p:sp>
        <p:nvSpPr>
          <p:cNvPr id="4" name="Slide Number Placeholder 3"/>
          <p:cNvSpPr>
            <a:spLocks noGrp="1"/>
          </p:cNvSpPr>
          <p:nvPr>
            <p:ph type="sldNum" sz="quarter" idx="5"/>
          </p:nvPr>
        </p:nvSpPr>
        <p:spPr/>
        <p:txBody>
          <a:bodyPr/>
          <a:lstStyle/>
          <a:p>
            <a:fld id="{87F68257-1361-43BB-8ABE-47A72EDEF616}" type="slidenum">
              <a:rPr lang="en-US" smtClean="0"/>
              <a:t>32</a:t>
            </a:fld>
            <a:endParaRPr lang="en-US" dirty="0"/>
          </a:p>
        </p:txBody>
      </p:sp>
    </p:spTree>
    <p:extLst>
      <p:ext uri="{BB962C8B-B14F-4D97-AF65-F5344CB8AC3E}">
        <p14:creationId xmlns:p14="http://schemas.microsoft.com/office/powerpoint/2010/main" val="3498732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72AF5-D55B-4A71-B5A0-F91DFB1F3E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278BFB-8EBC-478B-AB0E-540C504A5D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2ADD0D-22EA-4849-9CD5-BCFDDF12A804}"/>
              </a:ext>
            </a:extLst>
          </p:cNvPr>
          <p:cNvSpPr>
            <a:spLocks noGrp="1"/>
          </p:cNvSpPr>
          <p:nvPr>
            <p:ph type="dt" sz="half" idx="10"/>
          </p:nvPr>
        </p:nvSpPr>
        <p:spPr/>
        <p:txBody>
          <a:bodyPr/>
          <a:lstStyle/>
          <a:p>
            <a:fld id="{40772397-6B64-4994-8ADE-2F920E2E42C0}" type="datetimeFigureOut">
              <a:rPr lang="en-US" smtClean="0"/>
              <a:t>4/22/2021</a:t>
            </a:fld>
            <a:endParaRPr lang="en-US" dirty="0"/>
          </a:p>
        </p:txBody>
      </p:sp>
      <p:sp>
        <p:nvSpPr>
          <p:cNvPr id="5" name="Footer Placeholder 4">
            <a:extLst>
              <a:ext uri="{FF2B5EF4-FFF2-40B4-BE49-F238E27FC236}">
                <a16:creationId xmlns:a16="http://schemas.microsoft.com/office/drawing/2014/main" id="{49409663-A532-44DF-8931-A45D3768FD1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D3674D-BC0D-4238-A86C-601155606765}"/>
              </a:ext>
            </a:extLst>
          </p:cNvPr>
          <p:cNvSpPr>
            <a:spLocks noGrp="1"/>
          </p:cNvSpPr>
          <p:nvPr>
            <p:ph type="sldNum" sz="quarter" idx="12"/>
          </p:nvPr>
        </p:nvSpPr>
        <p:spPr/>
        <p:txBody>
          <a:bodyPr/>
          <a:lstStyle/>
          <a:p>
            <a:fld id="{A6CF506A-E0B2-47AC-8E4D-5DA0951EACDD}" type="slidenum">
              <a:rPr lang="en-US" smtClean="0"/>
              <a:t>‹#›</a:t>
            </a:fld>
            <a:endParaRPr lang="en-US" dirty="0"/>
          </a:p>
        </p:txBody>
      </p:sp>
    </p:spTree>
    <p:extLst>
      <p:ext uri="{BB962C8B-B14F-4D97-AF65-F5344CB8AC3E}">
        <p14:creationId xmlns:p14="http://schemas.microsoft.com/office/powerpoint/2010/main" val="1540371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B37E6-F884-4460-9EB8-E88EE1682F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BCC195-1599-4755-A8A4-48C17D047D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55C129-B425-4FB1-AAF4-F80EAB4CB8D2}"/>
              </a:ext>
            </a:extLst>
          </p:cNvPr>
          <p:cNvSpPr>
            <a:spLocks noGrp="1"/>
          </p:cNvSpPr>
          <p:nvPr>
            <p:ph type="dt" sz="half" idx="10"/>
          </p:nvPr>
        </p:nvSpPr>
        <p:spPr/>
        <p:txBody>
          <a:bodyPr/>
          <a:lstStyle/>
          <a:p>
            <a:fld id="{40772397-6B64-4994-8ADE-2F920E2E42C0}" type="datetimeFigureOut">
              <a:rPr lang="en-US" smtClean="0"/>
              <a:t>4/22/2021</a:t>
            </a:fld>
            <a:endParaRPr lang="en-US" dirty="0"/>
          </a:p>
        </p:txBody>
      </p:sp>
      <p:sp>
        <p:nvSpPr>
          <p:cNvPr id="5" name="Footer Placeholder 4">
            <a:extLst>
              <a:ext uri="{FF2B5EF4-FFF2-40B4-BE49-F238E27FC236}">
                <a16:creationId xmlns:a16="http://schemas.microsoft.com/office/drawing/2014/main" id="{AA4D5696-8A30-4B32-A2DE-C41744EB37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091AF00-C5F5-4964-98AB-32B5C2312B1B}"/>
              </a:ext>
            </a:extLst>
          </p:cNvPr>
          <p:cNvSpPr>
            <a:spLocks noGrp="1"/>
          </p:cNvSpPr>
          <p:nvPr>
            <p:ph type="sldNum" sz="quarter" idx="12"/>
          </p:nvPr>
        </p:nvSpPr>
        <p:spPr/>
        <p:txBody>
          <a:bodyPr/>
          <a:lstStyle/>
          <a:p>
            <a:fld id="{A6CF506A-E0B2-47AC-8E4D-5DA0951EACDD}" type="slidenum">
              <a:rPr lang="en-US" smtClean="0"/>
              <a:t>‹#›</a:t>
            </a:fld>
            <a:endParaRPr lang="en-US" dirty="0"/>
          </a:p>
        </p:txBody>
      </p:sp>
    </p:spTree>
    <p:extLst>
      <p:ext uri="{BB962C8B-B14F-4D97-AF65-F5344CB8AC3E}">
        <p14:creationId xmlns:p14="http://schemas.microsoft.com/office/powerpoint/2010/main" val="564087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E6391F-49DE-4BE4-AC93-39798E87F6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4932A9-5DC4-41EB-9A1D-B71CFFB9CD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4A1233-893B-46C4-AC0E-E22B47EB6DB2}"/>
              </a:ext>
            </a:extLst>
          </p:cNvPr>
          <p:cNvSpPr>
            <a:spLocks noGrp="1"/>
          </p:cNvSpPr>
          <p:nvPr>
            <p:ph type="dt" sz="half" idx="10"/>
          </p:nvPr>
        </p:nvSpPr>
        <p:spPr/>
        <p:txBody>
          <a:bodyPr/>
          <a:lstStyle/>
          <a:p>
            <a:fld id="{40772397-6B64-4994-8ADE-2F920E2E42C0}" type="datetimeFigureOut">
              <a:rPr lang="en-US" smtClean="0"/>
              <a:t>4/22/2021</a:t>
            </a:fld>
            <a:endParaRPr lang="en-US" dirty="0"/>
          </a:p>
        </p:txBody>
      </p:sp>
      <p:sp>
        <p:nvSpPr>
          <p:cNvPr id="5" name="Footer Placeholder 4">
            <a:extLst>
              <a:ext uri="{FF2B5EF4-FFF2-40B4-BE49-F238E27FC236}">
                <a16:creationId xmlns:a16="http://schemas.microsoft.com/office/drawing/2014/main" id="{784C5C2A-BEF1-47DF-923C-7451177896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F292A0-B4A6-46FC-8A2D-EFF5071926CC}"/>
              </a:ext>
            </a:extLst>
          </p:cNvPr>
          <p:cNvSpPr>
            <a:spLocks noGrp="1"/>
          </p:cNvSpPr>
          <p:nvPr>
            <p:ph type="sldNum" sz="quarter" idx="12"/>
          </p:nvPr>
        </p:nvSpPr>
        <p:spPr/>
        <p:txBody>
          <a:bodyPr/>
          <a:lstStyle/>
          <a:p>
            <a:fld id="{A6CF506A-E0B2-47AC-8E4D-5DA0951EACDD}" type="slidenum">
              <a:rPr lang="en-US" smtClean="0"/>
              <a:t>‹#›</a:t>
            </a:fld>
            <a:endParaRPr lang="en-US" dirty="0"/>
          </a:p>
        </p:txBody>
      </p:sp>
    </p:spTree>
    <p:extLst>
      <p:ext uri="{BB962C8B-B14F-4D97-AF65-F5344CB8AC3E}">
        <p14:creationId xmlns:p14="http://schemas.microsoft.com/office/powerpoint/2010/main" val="3129816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27AAC-A386-4DAB-B201-5F7C01C213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FA2B41-B5BF-46B1-8793-A979DCA79E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DD82FD-3F38-4C24-B27D-99FFD28A3F7D}"/>
              </a:ext>
            </a:extLst>
          </p:cNvPr>
          <p:cNvSpPr>
            <a:spLocks noGrp="1"/>
          </p:cNvSpPr>
          <p:nvPr>
            <p:ph type="dt" sz="half" idx="10"/>
          </p:nvPr>
        </p:nvSpPr>
        <p:spPr/>
        <p:txBody>
          <a:bodyPr/>
          <a:lstStyle/>
          <a:p>
            <a:fld id="{40772397-6B64-4994-8ADE-2F920E2E42C0}" type="datetimeFigureOut">
              <a:rPr lang="en-US" smtClean="0"/>
              <a:t>4/22/2021</a:t>
            </a:fld>
            <a:endParaRPr lang="en-US" dirty="0"/>
          </a:p>
        </p:txBody>
      </p:sp>
      <p:sp>
        <p:nvSpPr>
          <p:cNvPr id="5" name="Footer Placeholder 4">
            <a:extLst>
              <a:ext uri="{FF2B5EF4-FFF2-40B4-BE49-F238E27FC236}">
                <a16:creationId xmlns:a16="http://schemas.microsoft.com/office/drawing/2014/main" id="{04543331-1507-403C-83F5-84B7107EC8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D3E865F-2D0D-4F2E-BA8B-2292C2D5ADBD}"/>
              </a:ext>
            </a:extLst>
          </p:cNvPr>
          <p:cNvSpPr>
            <a:spLocks noGrp="1"/>
          </p:cNvSpPr>
          <p:nvPr>
            <p:ph type="sldNum" sz="quarter" idx="12"/>
          </p:nvPr>
        </p:nvSpPr>
        <p:spPr/>
        <p:txBody>
          <a:bodyPr/>
          <a:lstStyle/>
          <a:p>
            <a:fld id="{A6CF506A-E0B2-47AC-8E4D-5DA0951EACDD}" type="slidenum">
              <a:rPr lang="en-US" smtClean="0"/>
              <a:t>‹#›</a:t>
            </a:fld>
            <a:endParaRPr lang="en-US" dirty="0"/>
          </a:p>
        </p:txBody>
      </p:sp>
    </p:spTree>
    <p:extLst>
      <p:ext uri="{BB962C8B-B14F-4D97-AF65-F5344CB8AC3E}">
        <p14:creationId xmlns:p14="http://schemas.microsoft.com/office/powerpoint/2010/main" val="1809103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12286-CC7D-4FCF-81BB-0881F58723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66A6A2-06C0-4F54-B6B0-5657312FDE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7C558-E0B2-4C1B-A364-28F655512D8B}"/>
              </a:ext>
            </a:extLst>
          </p:cNvPr>
          <p:cNvSpPr>
            <a:spLocks noGrp="1"/>
          </p:cNvSpPr>
          <p:nvPr>
            <p:ph type="dt" sz="half" idx="10"/>
          </p:nvPr>
        </p:nvSpPr>
        <p:spPr/>
        <p:txBody>
          <a:bodyPr/>
          <a:lstStyle/>
          <a:p>
            <a:fld id="{40772397-6B64-4994-8ADE-2F920E2E42C0}" type="datetimeFigureOut">
              <a:rPr lang="en-US" smtClean="0"/>
              <a:t>4/22/2021</a:t>
            </a:fld>
            <a:endParaRPr lang="en-US" dirty="0"/>
          </a:p>
        </p:txBody>
      </p:sp>
      <p:sp>
        <p:nvSpPr>
          <p:cNvPr id="5" name="Footer Placeholder 4">
            <a:extLst>
              <a:ext uri="{FF2B5EF4-FFF2-40B4-BE49-F238E27FC236}">
                <a16:creationId xmlns:a16="http://schemas.microsoft.com/office/drawing/2014/main" id="{5EE42011-2CF7-4FF5-848D-22D7956599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25D0AE1-1C9C-4C63-8CF7-EB5F1034046B}"/>
              </a:ext>
            </a:extLst>
          </p:cNvPr>
          <p:cNvSpPr>
            <a:spLocks noGrp="1"/>
          </p:cNvSpPr>
          <p:nvPr>
            <p:ph type="sldNum" sz="quarter" idx="12"/>
          </p:nvPr>
        </p:nvSpPr>
        <p:spPr/>
        <p:txBody>
          <a:bodyPr/>
          <a:lstStyle/>
          <a:p>
            <a:fld id="{A6CF506A-E0B2-47AC-8E4D-5DA0951EACDD}" type="slidenum">
              <a:rPr lang="en-US" smtClean="0"/>
              <a:t>‹#›</a:t>
            </a:fld>
            <a:endParaRPr lang="en-US" dirty="0"/>
          </a:p>
        </p:txBody>
      </p:sp>
    </p:spTree>
    <p:extLst>
      <p:ext uri="{BB962C8B-B14F-4D97-AF65-F5344CB8AC3E}">
        <p14:creationId xmlns:p14="http://schemas.microsoft.com/office/powerpoint/2010/main" val="774963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AAD3E-AA3A-4396-8AA7-A03F34D873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9357AF-05AE-4BD9-A656-F460BC5F3F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3CA33F-A0F3-49F7-A101-5430E0A2ED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6DADBC-F887-4C01-B2A2-ECA538C44AF5}"/>
              </a:ext>
            </a:extLst>
          </p:cNvPr>
          <p:cNvSpPr>
            <a:spLocks noGrp="1"/>
          </p:cNvSpPr>
          <p:nvPr>
            <p:ph type="dt" sz="half" idx="10"/>
          </p:nvPr>
        </p:nvSpPr>
        <p:spPr/>
        <p:txBody>
          <a:bodyPr/>
          <a:lstStyle/>
          <a:p>
            <a:fld id="{40772397-6B64-4994-8ADE-2F920E2E42C0}" type="datetimeFigureOut">
              <a:rPr lang="en-US" smtClean="0"/>
              <a:t>4/22/2021</a:t>
            </a:fld>
            <a:endParaRPr lang="en-US" dirty="0"/>
          </a:p>
        </p:txBody>
      </p:sp>
      <p:sp>
        <p:nvSpPr>
          <p:cNvPr id="6" name="Footer Placeholder 5">
            <a:extLst>
              <a:ext uri="{FF2B5EF4-FFF2-40B4-BE49-F238E27FC236}">
                <a16:creationId xmlns:a16="http://schemas.microsoft.com/office/drawing/2014/main" id="{61FF99DA-C763-47E3-AA91-1F5D4C37261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0778FF4-5B6B-4295-8B5E-9F225B2F8253}"/>
              </a:ext>
            </a:extLst>
          </p:cNvPr>
          <p:cNvSpPr>
            <a:spLocks noGrp="1"/>
          </p:cNvSpPr>
          <p:nvPr>
            <p:ph type="sldNum" sz="quarter" idx="12"/>
          </p:nvPr>
        </p:nvSpPr>
        <p:spPr/>
        <p:txBody>
          <a:bodyPr/>
          <a:lstStyle/>
          <a:p>
            <a:fld id="{A6CF506A-E0B2-47AC-8E4D-5DA0951EACDD}" type="slidenum">
              <a:rPr lang="en-US" smtClean="0"/>
              <a:t>‹#›</a:t>
            </a:fld>
            <a:endParaRPr lang="en-US" dirty="0"/>
          </a:p>
        </p:txBody>
      </p:sp>
    </p:spTree>
    <p:extLst>
      <p:ext uri="{BB962C8B-B14F-4D97-AF65-F5344CB8AC3E}">
        <p14:creationId xmlns:p14="http://schemas.microsoft.com/office/powerpoint/2010/main" val="2298847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B8A69-19C1-4A72-AFA9-8BA77A4C7EE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F2DAE2-B7FC-4C1B-B82A-538307A7A2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0080AA-240E-40CD-A454-CDB6DD9434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1731D4-982F-4CF0-8519-8D6B98AA1F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4F7683-42DE-459B-B680-2D37AF2375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BE2780-9EE7-4A18-854D-010046F5E9FA}"/>
              </a:ext>
            </a:extLst>
          </p:cNvPr>
          <p:cNvSpPr>
            <a:spLocks noGrp="1"/>
          </p:cNvSpPr>
          <p:nvPr>
            <p:ph type="dt" sz="half" idx="10"/>
          </p:nvPr>
        </p:nvSpPr>
        <p:spPr/>
        <p:txBody>
          <a:bodyPr/>
          <a:lstStyle/>
          <a:p>
            <a:fld id="{40772397-6B64-4994-8ADE-2F920E2E42C0}" type="datetimeFigureOut">
              <a:rPr lang="en-US" smtClean="0"/>
              <a:t>4/22/2021</a:t>
            </a:fld>
            <a:endParaRPr lang="en-US" dirty="0"/>
          </a:p>
        </p:txBody>
      </p:sp>
      <p:sp>
        <p:nvSpPr>
          <p:cNvPr id="8" name="Footer Placeholder 7">
            <a:extLst>
              <a:ext uri="{FF2B5EF4-FFF2-40B4-BE49-F238E27FC236}">
                <a16:creationId xmlns:a16="http://schemas.microsoft.com/office/drawing/2014/main" id="{506C2C17-8117-454A-B41D-CC0F1D20C16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B654DB5-8D18-46FC-BEA8-0C497048420C}"/>
              </a:ext>
            </a:extLst>
          </p:cNvPr>
          <p:cNvSpPr>
            <a:spLocks noGrp="1"/>
          </p:cNvSpPr>
          <p:nvPr>
            <p:ph type="sldNum" sz="quarter" idx="12"/>
          </p:nvPr>
        </p:nvSpPr>
        <p:spPr/>
        <p:txBody>
          <a:bodyPr/>
          <a:lstStyle/>
          <a:p>
            <a:fld id="{A6CF506A-E0B2-47AC-8E4D-5DA0951EACDD}" type="slidenum">
              <a:rPr lang="en-US" smtClean="0"/>
              <a:t>‹#›</a:t>
            </a:fld>
            <a:endParaRPr lang="en-US" dirty="0"/>
          </a:p>
        </p:txBody>
      </p:sp>
    </p:spTree>
    <p:extLst>
      <p:ext uri="{BB962C8B-B14F-4D97-AF65-F5344CB8AC3E}">
        <p14:creationId xmlns:p14="http://schemas.microsoft.com/office/powerpoint/2010/main" val="2834836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89C2C-DA31-4E7A-89B1-4ACC8FD675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864C37-9189-4A1B-A708-788A80404CB7}"/>
              </a:ext>
            </a:extLst>
          </p:cNvPr>
          <p:cNvSpPr>
            <a:spLocks noGrp="1"/>
          </p:cNvSpPr>
          <p:nvPr>
            <p:ph type="dt" sz="half" idx="10"/>
          </p:nvPr>
        </p:nvSpPr>
        <p:spPr/>
        <p:txBody>
          <a:bodyPr/>
          <a:lstStyle/>
          <a:p>
            <a:fld id="{40772397-6B64-4994-8ADE-2F920E2E42C0}" type="datetimeFigureOut">
              <a:rPr lang="en-US" smtClean="0"/>
              <a:t>4/22/2021</a:t>
            </a:fld>
            <a:endParaRPr lang="en-US" dirty="0"/>
          </a:p>
        </p:txBody>
      </p:sp>
      <p:sp>
        <p:nvSpPr>
          <p:cNvPr id="4" name="Footer Placeholder 3">
            <a:extLst>
              <a:ext uri="{FF2B5EF4-FFF2-40B4-BE49-F238E27FC236}">
                <a16:creationId xmlns:a16="http://schemas.microsoft.com/office/drawing/2014/main" id="{1ECBDDAD-7F04-41E9-818E-B7DAA47E8D3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B01178F-45A3-4E4B-85E2-3C4F7142EE19}"/>
              </a:ext>
            </a:extLst>
          </p:cNvPr>
          <p:cNvSpPr>
            <a:spLocks noGrp="1"/>
          </p:cNvSpPr>
          <p:nvPr>
            <p:ph type="sldNum" sz="quarter" idx="12"/>
          </p:nvPr>
        </p:nvSpPr>
        <p:spPr/>
        <p:txBody>
          <a:bodyPr/>
          <a:lstStyle/>
          <a:p>
            <a:fld id="{A6CF506A-E0B2-47AC-8E4D-5DA0951EACDD}" type="slidenum">
              <a:rPr lang="en-US" smtClean="0"/>
              <a:t>‹#›</a:t>
            </a:fld>
            <a:endParaRPr lang="en-US" dirty="0"/>
          </a:p>
        </p:txBody>
      </p:sp>
    </p:spTree>
    <p:extLst>
      <p:ext uri="{BB962C8B-B14F-4D97-AF65-F5344CB8AC3E}">
        <p14:creationId xmlns:p14="http://schemas.microsoft.com/office/powerpoint/2010/main" val="1818924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2F5CD7-8170-4615-AD7B-2E255AB3DBC5}"/>
              </a:ext>
            </a:extLst>
          </p:cNvPr>
          <p:cNvSpPr>
            <a:spLocks noGrp="1"/>
          </p:cNvSpPr>
          <p:nvPr>
            <p:ph type="dt" sz="half" idx="10"/>
          </p:nvPr>
        </p:nvSpPr>
        <p:spPr/>
        <p:txBody>
          <a:bodyPr/>
          <a:lstStyle/>
          <a:p>
            <a:fld id="{40772397-6B64-4994-8ADE-2F920E2E42C0}" type="datetimeFigureOut">
              <a:rPr lang="en-US" smtClean="0"/>
              <a:t>4/22/2021</a:t>
            </a:fld>
            <a:endParaRPr lang="en-US" dirty="0"/>
          </a:p>
        </p:txBody>
      </p:sp>
      <p:sp>
        <p:nvSpPr>
          <p:cNvPr id="3" name="Footer Placeholder 2">
            <a:extLst>
              <a:ext uri="{FF2B5EF4-FFF2-40B4-BE49-F238E27FC236}">
                <a16:creationId xmlns:a16="http://schemas.microsoft.com/office/drawing/2014/main" id="{7F5E7B6F-3E0D-48F6-914F-69FCD3D7611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D738741-AF18-4092-8F85-4B7D30CB672B}"/>
              </a:ext>
            </a:extLst>
          </p:cNvPr>
          <p:cNvSpPr>
            <a:spLocks noGrp="1"/>
          </p:cNvSpPr>
          <p:nvPr>
            <p:ph type="sldNum" sz="quarter" idx="12"/>
          </p:nvPr>
        </p:nvSpPr>
        <p:spPr/>
        <p:txBody>
          <a:bodyPr/>
          <a:lstStyle/>
          <a:p>
            <a:fld id="{A6CF506A-E0B2-47AC-8E4D-5DA0951EACDD}" type="slidenum">
              <a:rPr lang="en-US" smtClean="0"/>
              <a:t>‹#›</a:t>
            </a:fld>
            <a:endParaRPr lang="en-US" dirty="0"/>
          </a:p>
        </p:txBody>
      </p:sp>
    </p:spTree>
    <p:extLst>
      <p:ext uri="{BB962C8B-B14F-4D97-AF65-F5344CB8AC3E}">
        <p14:creationId xmlns:p14="http://schemas.microsoft.com/office/powerpoint/2010/main" val="1812460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7B0CC-FD58-47AE-A0F7-55E582BA94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1DE149-3816-4DD2-BDF4-29A3A8BCCD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2F0AB-16CB-4F9E-BCC6-0F9EB3C115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982218-B786-4FDE-8F67-80FE6B6874F7}"/>
              </a:ext>
            </a:extLst>
          </p:cNvPr>
          <p:cNvSpPr>
            <a:spLocks noGrp="1"/>
          </p:cNvSpPr>
          <p:nvPr>
            <p:ph type="dt" sz="half" idx="10"/>
          </p:nvPr>
        </p:nvSpPr>
        <p:spPr/>
        <p:txBody>
          <a:bodyPr/>
          <a:lstStyle/>
          <a:p>
            <a:fld id="{40772397-6B64-4994-8ADE-2F920E2E42C0}" type="datetimeFigureOut">
              <a:rPr lang="en-US" smtClean="0"/>
              <a:t>4/22/2021</a:t>
            </a:fld>
            <a:endParaRPr lang="en-US" dirty="0"/>
          </a:p>
        </p:txBody>
      </p:sp>
      <p:sp>
        <p:nvSpPr>
          <p:cNvPr id="6" name="Footer Placeholder 5">
            <a:extLst>
              <a:ext uri="{FF2B5EF4-FFF2-40B4-BE49-F238E27FC236}">
                <a16:creationId xmlns:a16="http://schemas.microsoft.com/office/drawing/2014/main" id="{C35C70BA-03E5-4CF0-835D-2D3B44A2762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E1A6105-B5D0-4B12-B5D7-2CBEEC643311}"/>
              </a:ext>
            </a:extLst>
          </p:cNvPr>
          <p:cNvSpPr>
            <a:spLocks noGrp="1"/>
          </p:cNvSpPr>
          <p:nvPr>
            <p:ph type="sldNum" sz="quarter" idx="12"/>
          </p:nvPr>
        </p:nvSpPr>
        <p:spPr/>
        <p:txBody>
          <a:bodyPr/>
          <a:lstStyle/>
          <a:p>
            <a:fld id="{A6CF506A-E0B2-47AC-8E4D-5DA0951EACDD}" type="slidenum">
              <a:rPr lang="en-US" smtClean="0"/>
              <a:t>‹#›</a:t>
            </a:fld>
            <a:endParaRPr lang="en-US" dirty="0"/>
          </a:p>
        </p:txBody>
      </p:sp>
    </p:spTree>
    <p:extLst>
      <p:ext uri="{BB962C8B-B14F-4D97-AF65-F5344CB8AC3E}">
        <p14:creationId xmlns:p14="http://schemas.microsoft.com/office/powerpoint/2010/main" val="1348712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2EEAF-FF54-46EF-B472-98CC946054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D269CB-34D3-4703-9989-29D30AA867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CC4F7E0-74A8-4783-AE57-026E0D2454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84171B-10C9-48C8-8B36-73F09FF8A1F1}"/>
              </a:ext>
            </a:extLst>
          </p:cNvPr>
          <p:cNvSpPr>
            <a:spLocks noGrp="1"/>
          </p:cNvSpPr>
          <p:nvPr>
            <p:ph type="dt" sz="half" idx="10"/>
          </p:nvPr>
        </p:nvSpPr>
        <p:spPr/>
        <p:txBody>
          <a:bodyPr/>
          <a:lstStyle/>
          <a:p>
            <a:fld id="{40772397-6B64-4994-8ADE-2F920E2E42C0}" type="datetimeFigureOut">
              <a:rPr lang="en-US" smtClean="0"/>
              <a:t>4/22/2021</a:t>
            </a:fld>
            <a:endParaRPr lang="en-US" dirty="0"/>
          </a:p>
        </p:txBody>
      </p:sp>
      <p:sp>
        <p:nvSpPr>
          <p:cNvPr id="6" name="Footer Placeholder 5">
            <a:extLst>
              <a:ext uri="{FF2B5EF4-FFF2-40B4-BE49-F238E27FC236}">
                <a16:creationId xmlns:a16="http://schemas.microsoft.com/office/drawing/2014/main" id="{CC367616-AFF2-453F-BD6F-F744C7D9C08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1774D68-8C5F-4923-8EFC-826571FED4B8}"/>
              </a:ext>
            </a:extLst>
          </p:cNvPr>
          <p:cNvSpPr>
            <a:spLocks noGrp="1"/>
          </p:cNvSpPr>
          <p:nvPr>
            <p:ph type="sldNum" sz="quarter" idx="12"/>
          </p:nvPr>
        </p:nvSpPr>
        <p:spPr/>
        <p:txBody>
          <a:bodyPr/>
          <a:lstStyle/>
          <a:p>
            <a:fld id="{A6CF506A-E0B2-47AC-8E4D-5DA0951EACDD}" type="slidenum">
              <a:rPr lang="en-US" smtClean="0"/>
              <a:t>‹#›</a:t>
            </a:fld>
            <a:endParaRPr lang="en-US" dirty="0"/>
          </a:p>
        </p:txBody>
      </p:sp>
    </p:spTree>
    <p:extLst>
      <p:ext uri="{BB962C8B-B14F-4D97-AF65-F5344CB8AC3E}">
        <p14:creationId xmlns:p14="http://schemas.microsoft.com/office/powerpoint/2010/main" val="3233246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1D920B-43D9-4C74-A818-028ECD27AF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C8AD27-F55B-40FE-9D40-392FE4A873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CAE0CD-5184-43F7-B449-51B293D733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772397-6B64-4994-8ADE-2F920E2E42C0}" type="datetimeFigureOut">
              <a:rPr lang="en-US" smtClean="0"/>
              <a:t>4/22/2021</a:t>
            </a:fld>
            <a:endParaRPr lang="en-US" dirty="0"/>
          </a:p>
        </p:txBody>
      </p:sp>
      <p:sp>
        <p:nvSpPr>
          <p:cNvPr id="5" name="Footer Placeholder 4">
            <a:extLst>
              <a:ext uri="{FF2B5EF4-FFF2-40B4-BE49-F238E27FC236}">
                <a16:creationId xmlns:a16="http://schemas.microsoft.com/office/drawing/2014/main" id="{80CC7296-3158-4071-805F-0C45128608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E6DCA37-2D4A-4A30-A9B1-7B5C55D420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CF506A-E0B2-47AC-8E4D-5DA0951EACDD}" type="slidenum">
              <a:rPr lang="en-US" smtClean="0"/>
              <a:t>‹#›</a:t>
            </a:fld>
            <a:endParaRPr lang="en-US" dirty="0"/>
          </a:p>
        </p:txBody>
      </p:sp>
    </p:spTree>
    <p:extLst>
      <p:ext uri="{BB962C8B-B14F-4D97-AF65-F5344CB8AC3E}">
        <p14:creationId xmlns:p14="http://schemas.microsoft.com/office/powerpoint/2010/main" val="3375426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95C1F-22E6-48DD-991B-23E77FD0A571}"/>
              </a:ext>
            </a:extLst>
          </p:cNvPr>
          <p:cNvSpPr>
            <a:spLocks noGrp="1"/>
          </p:cNvSpPr>
          <p:nvPr>
            <p:ph type="ctrTitle"/>
          </p:nvPr>
        </p:nvSpPr>
        <p:spPr/>
        <p:txBody>
          <a:bodyPr>
            <a:normAutofit fontScale="90000"/>
          </a:bodyPr>
          <a:lstStyle/>
          <a:p>
            <a:r>
              <a:rPr lang="en-US" dirty="0"/>
              <a:t>How to make your writing </a:t>
            </a:r>
            <a:br>
              <a:rPr lang="en-US" dirty="0"/>
            </a:br>
            <a:r>
              <a:rPr lang="en-US" dirty="0"/>
              <a:t>more effective </a:t>
            </a:r>
            <a:br>
              <a:rPr lang="en-US" dirty="0"/>
            </a:br>
            <a:endParaRPr lang="en-US" dirty="0"/>
          </a:p>
        </p:txBody>
      </p:sp>
      <p:sp>
        <p:nvSpPr>
          <p:cNvPr id="3" name="Subtitle 2">
            <a:extLst>
              <a:ext uri="{FF2B5EF4-FFF2-40B4-BE49-F238E27FC236}">
                <a16:creationId xmlns:a16="http://schemas.microsoft.com/office/drawing/2014/main" id="{7B4A485F-3DCF-4CB2-95C6-4FB08662C3A6}"/>
              </a:ext>
            </a:extLst>
          </p:cNvPr>
          <p:cNvSpPr>
            <a:spLocks noGrp="1"/>
          </p:cNvSpPr>
          <p:nvPr>
            <p:ph type="subTitle" idx="1"/>
          </p:nvPr>
        </p:nvSpPr>
        <p:spPr>
          <a:xfrm>
            <a:off x="1713187" y="2999345"/>
            <a:ext cx="9144000" cy="1655762"/>
          </a:xfrm>
        </p:spPr>
        <p:txBody>
          <a:bodyPr>
            <a:normAutofit/>
          </a:bodyPr>
          <a:lstStyle/>
          <a:p>
            <a:pPr>
              <a:tabLst>
                <a:tab pos="804863" algn="l"/>
              </a:tabLst>
            </a:pPr>
            <a:r>
              <a:rPr lang="en-US" sz="2800" dirty="0"/>
              <a:t>Avoiding speed bumps on the information highway </a:t>
            </a:r>
          </a:p>
        </p:txBody>
      </p:sp>
      <p:pic>
        <p:nvPicPr>
          <p:cNvPr id="1028" name="Picture 4">
            <a:extLst>
              <a:ext uri="{FF2B5EF4-FFF2-40B4-BE49-F238E27FC236}">
                <a16:creationId xmlns:a16="http://schemas.microsoft.com/office/drawing/2014/main" id="{74ABDABD-24E6-4022-A288-E508C8780D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6399" y="3827226"/>
            <a:ext cx="4379201" cy="2410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369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95C1F-22E6-48DD-991B-23E77FD0A571}"/>
              </a:ext>
            </a:extLst>
          </p:cNvPr>
          <p:cNvSpPr>
            <a:spLocks noGrp="1"/>
          </p:cNvSpPr>
          <p:nvPr>
            <p:ph type="ctrTitle"/>
          </p:nvPr>
        </p:nvSpPr>
        <p:spPr>
          <a:xfrm>
            <a:off x="1994235" y="2024230"/>
            <a:ext cx="8076197" cy="2387600"/>
          </a:xfrm>
        </p:spPr>
        <p:txBody>
          <a:bodyPr>
            <a:normAutofit fontScale="90000"/>
          </a:bodyPr>
          <a:lstStyle/>
          <a:p>
            <a:pPr algn="l"/>
            <a:r>
              <a:rPr lang="en-US" dirty="0"/>
              <a:t>Speed bump = anything that slows down or hinders comprehension</a:t>
            </a:r>
          </a:p>
        </p:txBody>
      </p:sp>
    </p:spTree>
    <p:extLst>
      <p:ext uri="{BB962C8B-B14F-4D97-AF65-F5344CB8AC3E}">
        <p14:creationId xmlns:p14="http://schemas.microsoft.com/office/powerpoint/2010/main" val="1242906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95C1F-22E6-48DD-991B-23E77FD0A571}"/>
              </a:ext>
            </a:extLst>
          </p:cNvPr>
          <p:cNvSpPr>
            <a:spLocks noGrp="1"/>
          </p:cNvSpPr>
          <p:nvPr>
            <p:ph type="ctrTitle"/>
          </p:nvPr>
        </p:nvSpPr>
        <p:spPr>
          <a:xfrm>
            <a:off x="6945632" y="1801342"/>
            <a:ext cx="2419350" cy="572452"/>
          </a:xfrm>
        </p:spPr>
        <p:txBody>
          <a:bodyPr>
            <a:normAutofit/>
          </a:bodyPr>
          <a:lstStyle/>
          <a:p>
            <a:r>
              <a:rPr lang="en-US" sz="2800" dirty="0"/>
              <a:t>HardiePlate</a:t>
            </a:r>
          </a:p>
        </p:txBody>
      </p:sp>
      <p:sp>
        <p:nvSpPr>
          <p:cNvPr id="4" name="Title 1">
            <a:extLst>
              <a:ext uri="{FF2B5EF4-FFF2-40B4-BE49-F238E27FC236}">
                <a16:creationId xmlns:a16="http://schemas.microsoft.com/office/drawing/2014/main" id="{A2094009-0C46-45CB-8011-84B3DA90E43B}"/>
              </a:ext>
            </a:extLst>
          </p:cNvPr>
          <p:cNvSpPr txBox="1">
            <a:spLocks/>
          </p:cNvSpPr>
          <p:nvPr/>
        </p:nvSpPr>
        <p:spPr>
          <a:xfrm>
            <a:off x="4821555" y="5735524"/>
            <a:ext cx="2419350" cy="5724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t>Incidental take</a:t>
            </a:r>
          </a:p>
        </p:txBody>
      </p:sp>
      <p:sp>
        <p:nvSpPr>
          <p:cNvPr id="5" name="Title 1">
            <a:extLst>
              <a:ext uri="{FF2B5EF4-FFF2-40B4-BE49-F238E27FC236}">
                <a16:creationId xmlns:a16="http://schemas.microsoft.com/office/drawing/2014/main" id="{C795298A-472F-45EB-B870-433AC81C3025}"/>
              </a:ext>
            </a:extLst>
          </p:cNvPr>
          <p:cNvSpPr txBox="1">
            <a:spLocks/>
          </p:cNvSpPr>
          <p:nvPr/>
        </p:nvSpPr>
        <p:spPr>
          <a:xfrm>
            <a:off x="6673215" y="2629806"/>
            <a:ext cx="2419350" cy="5724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t>5150</a:t>
            </a:r>
          </a:p>
        </p:txBody>
      </p:sp>
      <p:sp>
        <p:nvSpPr>
          <p:cNvPr id="6" name="Title 1">
            <a:extLst>
              <a:ext uri="{FF2B5EF4-FFF2-40B4-BE49-F238E27FC236}">
                <a16:creationId xmlns:a16="http://schemas.microsoft.com/office/drawing/2014/main" id="{44C27EE9-106A-4D5D-9FA5-D66FB25A635C}"/>
              </a:ext>
            </a:extLst>
          </p:cNvPr>
          <p:cNvSpPr txBox="1">
            <a:spLocks/>
          </p:cNvSpPr>
          <p:nvPr/>
        </p:nvSpPr>
        <p:spPr>
          <a:xfrm>
            <a:off x="-83818" y="2760528"/>
            <a:ext cx="6349365" cy="5724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t>Excess dwelling unit bank </a:t>
            </a:r>
          </a:p>
        </p:txBody>
      </p:sp>
      <p:sp>
        <p:nvSpPr>
          <p:cNvPr id="7" name="Title 1">
            <a:extLst>
              <a:ext uri="{FF2B5EF4-FFF2-40B4-BE49-F238E27FC236}">
                <a16:creationId xmlns:a16="http://schemas.microsoft.com/office/drawing/2014/main" id="{A82B38FB-6643-45A3-8010-26B12B298DAC}"/>
              </a:ext>
            </a:extLst>
          </p:cNvPr>
          <p:cNvSpPr txBox="1">
            <a:spLocks/>
          </p:cNvSpPr>
          <p:nvPr/>
        </p:nvSpPr>
        <p:spPr>
          <a:xfrm>
            <a:off x="6863715" y="3566123"/>
            <a:ext cx="2419350" cy="5724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t>GHG</a:t>
            </a:r>
          </a:p>
        </p:txBody>
      </p:sp>
      <p:sp>
        <p:nvSpPr>
          <p:cNvPr id="8" name="Title 1">
            <a:extLst>
              <a:ext uri="{FF2B5EF4-FFF2-40B4-BE49-F238E27FC236}">
                <a16:creationId xmlns:a16="http://schemas.microsoft.com/office/drawing/2014/main" id="{967E3241-CD13-454B-B73F-73C0CDAC93A7}"/>
              </a:ext>
            </a:extLst>
          </p:cNvPr>
          <p:cNvSpPr txBox="1">
            <a:spLocks/>
          </p:cNvSpPr>
          <p:nvPr/>
        </p:nvSpPr>
        <p:spPr>
          <a:xfrm>
            <a:off x="7240905" y="4490644"/>
            <a:ext cx="2419350" cy="5724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t>CTLBID </a:t>
            </a:r>
          </a:p>
        </p:txBody>
      </p:sp>
      <p:sp>
        <p:nvSpPr>
          <p:cNvPr id="10" name="Title 1">
            <a:extLst>
              <a:ext uri="{FF2B5EF4-FFF2-40B4-BE49-F238E27FC236}">
                <a16:creationId xmlns:a16="http://schemas.microsoft.com/office/drawing/2014/main" id="{3FBE23DA-D09D-4DA0-80A7-8C113F45E860}"/>
              </a:ext>
            </a:extLst>
          </p:cNvPr>
          <p:cNvSpPr txBox="1">
            <a:spLocks/>
          </p:cNvSpPr>
          <p:nvPr/>
        </p:nvSpPr>
        <p:spPr>
          <a:xfrm>
            <a:off x="0" y="3675294"/>
            <a:ext cx="6349365" cy="5724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t>Standards of coverage</a:t>
            </a:r>
          </a:p>
        </p:txBody>
      </p:sp>
      <p:sp>
        <p:nvSpPr>
          <p:cNvPr id="11" name="Title 1">
            <a:extLst>
              <a:ext uri="{FF2B5EF4-FFF2-40B4-BE49-F238E27FC236}">
                <a16:creationId xmlns:a16="http://schemas.microsoft.com/office/drawing/2014/main" id="{AF4E6F6C-AE8B-4B71-8279-A880BC1F8AF0}"/>
              </a:ext>
            </a:extLst>
          </p:cNvPr>
          <p:cNvSpPr txBox="1">
            <a:spLocks/>
          </p:cNvSpPr>
          <p:nvPr/>
        </p:nvSpPr>
        <p:spPr>
          <a:xfrm>
            <a:off x="-811530" y="1865979"/>
            <a:ext cx="6349365" cy="5724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t>Responsible charge </a:t>
            </a:r>
          </a:p>
        </p:txBody>
      </p:sp>
      <p:sp>
        <p:nvSpPr>
          <p:cNvPr id="13" name="Title 1">
            <a:extLst>
              <a:ext uri="{FF2B5EF4-FFF2-40B4-BE49-F238E27FC236}">
                <a16:creationId xmlns:a16="http://schemas.microsoft.com/office/drawing/2014/main" id="{8E1D90C7-048B-4276-B8CE-3999B3E17434}"/>
              </a:ext>
            </a:extLst>
          </p:cNvPr>
          <p:cNvSpPr txBox="1">
            <a:spLocks/>
          </p:cNvSpPr>
          <p:nvPr/>
        </p:nvSpPr>
        <p:spPr>
          <a:xfrm>
            <a:off x="99062" y="613464"/>
            <a:ext cx="12332971" cy="57245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Professional jargon and terms</a:t>
            </a:r>
          </a:p>
        </p:txBody>
      </p:sp>
      <p:sp>
        <p:nvSpPr>
          <p:cNvPr id="14" name="Title 1">
            <a:extLst>
              <a:ext uri="{FF2B5EF4-FFF2-40B4-BE49-F238E27FC236}">
                <a16:creationId xmlns:a16="http://schemas.microsoft.com/office/drawing/2014/main" id="{10044BF7-417E-421B-A960-A1DE72EAAB3D}"/>
              </a:ext>
            </a:extLst>
          </p:cNvPr>
          <p:cNvSpPr txBox="1">
            <a:spLocks/>
          </p:cNvSpPr>
          <p:nvPr/>
        </p:nvSpPr>
        <p:spPr>
          <a:xfrm>
            <a:off x="323850" y="4590060"/>
            <a:ext cx="6349365" cy="5724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t>Index of dissimilarity </a:t>
            </a:r>
          </a:p>
        </p:txBody>
      </p:sp>
    </p:spTree>
    <p:extLst>
      <p:ext uri="{BB962C8B-B14F-4D97-AF65-F5344CB8AC3E}">
        <p14:creationId xmlns:p14="http://schemas.microsoft.com/office/powerpoint/2010/main" val="3220304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4C27EE9-106A-4D5D-9FA5-D66FB25A635C}"/>
              </a:ext>
            </a:extLst>
          </p:cNvPr>
          <p:cNvSpPr txBox="1">
            <a:spLocks/>
          </p:cNvSpPr>
          <p:nvPr/>
        </p:nvSpPr>
        <p:spPr>
          <a:xfrm>
            <a:off x="2500054" y="3429000"/>
            <a:ext cx="6349365" cy="57245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t>;</a:t>
            </a:r>
          </a:p>
        </p:txBody>
      </p:sp>
      <p:sp>
        <p:nvSpPr>
          <p:cNvPr id="10" name="Title 1">
            <a:extLst>
              <a:ext uri="{FF2B5EF4-FFF2-40B4-BE49-F238E27FC236}">
                <a16:creationId xmlns:a16="http://schemas.microsoft.com/office/drawing/2014/main" id="{3FBE23DA-D09D-4DA0-80A7-8C113F45E860}"/>
              </a:ext>
            </a:extLst>
          </p:cNvPr>
          <p:cNvSpPr txBox="1">
            <a:spLocks/>
          </p:cNvSpPr>
          <p:nvPr/>
        </p:nvSpPr>
        <p:spPr>
          <a:xfrm>
            <a:off x="3660918" y="4891691"/>
            <a:ext cx="6349365" cy="57245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t>(   ) </a:t>
            </a:r>
          </a:p>
        </p:txBody>
      </p:sp>
      <p:sp>
        <p:nvSpPr>
          <p:cNvPr id="11" name="Title 1">
            <a:extLst>
              <a:ext uri="{FF2B5EF4-FFF2-40B4-BE49-F238E27FC236}">
                <a16:creationId xmlns:a16="http://schemas.microsoft.com/office/drawing/2014/main" id="{AF4E6F6C-AE8B-4B71-8279-A880BC1F8AF0}"/>
              </a:ext>
            </a:extLst>
          </p:cNvPr>
          <p:cNvSpPr txBox="1">
            <a:spLocks/>
          </p:cNvSpPr>
          <p:nvPr/>
        </p:nvSpPr>
        <p:spPr>
          <a:xfrm>
            <a:off x="2267307" y="2076155"/>
            <a:ext cx="4663440" cy="57245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t>/</a:t>
            </a:r>
          </a:p>
        </p:txBody>
      </p:sp>
      <p:sp>
        <p:nvSpPr>
          <p:cNvPr id="13" name="Title 1">
            <a:extLst>
              <a:ext uri="{FF2B5EF4-FFF2-40B4-BE49-F238E27FC236}">
                <a16:creationId xmlns:a16="http://schemas.microsoft.com/office/drawing/2014/main" id="{8E1D90C7-048B-4276-B8CE-3999B3E17434}"/>
              </a:ext>
            </a:extLst>
          </p:cNvPr>
          <p:cNvSpPr txBox="1">
            <a:spLocks/>
          </p:cNvSpPr>
          <p:nvPr/>
        </p:nvSpPr>
        <p:spPr>
          <a:xfrm>
            <a:off x="99062" y="613464"/>
            <a:ext cx="12332971" cy="57245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a:t>Clunky punctuation</a:t>
            </a:r>
          </a:p>
        </p:txBody>
      </p:sp>
      <p:sp>
        <p:nvSpPr>
          <p:cNvPr id="15" name="Title 1">
            <a:extLst>
              <a:ext uri="{FF2B5EF4-FFF2-40B4-BE49-F238E27FC236}">
                <a16:creationId xmlns:a16="http://schemas.microsoft.com/office/drawing/2014/main" id="{626EA80D-4F80-4F57-9357-8C4EA434345D}"/>
              </a:ext>
            </a:extLst>
          </p:cNvPr>
          <p:cNvSpPr txBox="1">
            <a:spLocks/>
          </p:cNvSpPr>
          <p:nvPr/>
        </p:nvSpPr>
        <p:spPr>
          <a:xfrm>
            <a:off x="6096000" y="899690"/>
            <a:ext cx="5686425" cy="50586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2800" dirty="0"/>
          </a:p>
        </p:txBody>
      </p:sp>
    </p:spTree>
    <p:extLst>
      <p:ext uri="{BB962C8B-B14F-4D97-AF65-F5344CB8AC3E}">
        <p14:creationId xmlns:p14="http://schemas.microsoft.com/office/powerpoint/2010/main" val="338421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1+#ppt_w/2"/>
                                          </p:val>
                                        </p:tav>
                                        <p:tav tm="100000">
                                          <p:val>
                                            <p:strVal val="#ppt_x"/>
                                          </p:val>
                                        </p:tav>
                                      </p:tavLst>
                                    </p:anim>
                                    <p:anim calcmode="lin" valueType="num">
                                      <p:cBhvr additive="base">
                                        <p:cTn id="8" dur="75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750" fill="hold"/>
                                        <p:tgtEl>
                                          <p:spTgt spid="6"/>
                                        </p:tgtEl>
                                        <p:attrNameLst>
                                          <p:attrName>ppt_x</p:attrName>
                                        </p:attrNameLst>
                                      </p:cBhvr>
                                      <p:tavLst>
                                        <p:tav tm="0">
                                          <p:val>
                                            <p:strVal val="1+#ppt_w/2"/>
                                          </p:val>
                                        </p:tav>
                                        <p:tav tm="100000">
                                          <p:val>
                                            <p:strVal val="#ppt_x"/>
                                          </p:val>
                                        </p:tav>
                                      </p:tavLst>
                                    </p:anim>
                                    <p:anim calcmode="lin" valueType="num">
                                      <p:cBhvr additive="base">
                                        <p:cTn id="14" dur="7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750" fill="hold"/>
                                        <p:tgtEl>
                                          <p:spTgt spid="10"/>
                                        </p:tgtEl>
                                        <p:attrNameLst>
                                          <p:attrName>ppt_x</p:attrName>
                                        </p:attrNameLst>
                                      </p:cBhvr>
                                      <p:tavLst>
                                        <p:tav tm="0">
                                          <p:val>
                                            <p:strVal val="1+#ppt_w/2"/>
                                          </p:val>
                                        </p:tav>
                                        <p:tav tm="100000">
                                          <p:val>
                                            <p:strVal val="#ppt_x"/>
                                          </p:val>
                                        </p:tav>
                                      </p:tavLst>
                                    </p:anim>
                                    <p:anim calcmode="lin" valueType="num">
                                      <p:cBhvr additive="base">
                                        <p:cTn id="20"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4C27EE9-106A-4D5D-9FA5-D66FB25A635C}"/>
              </a:ext>
            </a:extLst>
          </p:cNvPr>
          <p:cNvSpPr txBox="1">
            <a:spLocks/>
          </p:cNvSpPr>
          <p:nvPr/>
        </p:nvSpPr>
        <p:spPr>
          <a:xfrm>
            <a:off x="-662942" y="3142774"/>
            <a:ext cx="6349365" cy="5724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800" b="1" dirty="0"/>
          </a:p>
        </p:txBody>
      </p:sp>
      <p:sp>
        <p:nvSpPr>
          <p:cNvPr id="11" name="Title 1">
            <a:extLst>
              <a:ext uri="{FF2B5EF4-FFF2-40B4-BE49-F238E27FC236}">
                <a16:creationId xmlns:a16="http://schemas.microsoft.com/office/drawing/2014/main" id="{AF4E6F6C-AE8B-4B71-8279-A880BC1F8AF0}"/>
              </a:ext>
            </a:extLst>
          </p:cNvPr>
          <p:cNvSpPr txBox="1">
            <a:spLocks/>
          </p:cNvSpPr>
          <p:nvPr/>
        </p:nvSpPr>
        <p:spPr>
          <a:xfrm>
            <a:off x="-240032" y="2017468"/>
            <a:ext cx="4663440" cy="5724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800" b="1" dirty="0"/>
          </a:p>
        </p:txBody>
      </p:sp>
      <p:sp>
        <p:nvSpPr>
          <p:cNvPr id="13" name="Title 1">
            <a:extLst>
              <a:ext uri="{FF2B5EF4-FFF2-40B4-BE49-F238E27FC236}">
                <a16:creationId xmlns:a16="http://schemas.microsoft.com/office/drawing/2014/main" id="{8E1D90C7-048B-4276-B8CE-3999B3E17434}"/>
              </a:ext>
            </a:extLst>
          </p:cNvPr>
          <p:cNvSpPr txBox="1">
            <a:spLocks/>
          </p:cNvSpPr>
          <p:nvPr/>
        </p:nvSpPr>
        <p:spPr>
          <a:xfrm>
            <a:off x="99062" y="613464"/>
            <a:ext cx="12332971" cy="57245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a:t>Non-conversational phrasing </a:t>
            </a:r>
          </a:p>
        </p:txBody>
      </p:sp>
      <p:sp>
        <p:nvSpPr>
          <p:cNvPr id="15" name="Title 1">
            <a:extLst>
              <a:ext uri="{FF2B5EF4-FFF2-40B4-BE49-F238E27FC236}">
                <a16:creationId xmlns:a16="http://schemas.microsoft.com/office/drawing/2014/main" id="{626EA80D-4F80-4F57-9357-8C4EA434345D}"/>
              </a:ext>
            </a:extLst>
          </p:cNvPr>
          <p:cNvSpPr txBox="1">
            <a:spLocks/>
          </p:cNvSpPr>
          <p:nvPr/>
        </p:nvSpPr>
        <p:spPr>
          <a:xfrm>
            <a:off x="5892640" y="1185916"/>
            <a:ext cx="5986072" cy="505862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dirty="0"/>
              <a:t>“The store was gone to yesterday by me following a telephonic conversation with my spouse pertaining to our immediate household food and beverage needs and an examination of our refrigerator and cupboard.”</a:t>
            </a:r>
          </a:p>
          <a:p>
            <a:pPr algn="l"/>
            <a:endParaRPr lang="en-US" sz="2800" dirty="0"/>
          </a:p>
          <a:p>
            <a:pPr algn="l"/>
            <a:r>
              <a:rPr lang="en-US" sz="2800" dirty="0"/>
              <a:t>“Oh. What grocery items were purchased specifically during this visit?” </a:t>
            </a:r>
          </a:p>
          <a:p>
            <a:pPr algn="l"/>
            <a:endParaRPr lang="en-US" sz="2800" dirty="0"/>
          </a:p>
          <a:p>
            <a:pPr algn="l"/>
            <a:r>
              <a:rPr lang="en-US" sz="2800" dirty="0"/>
              <a:t>“Eggs, milk and cat food were the groceries that were purchased by me at the store, which was Ralphs.”</a:t>
            </a:r>
          </a:p>
        </p:txBody>
      </p:sp>
      <p:pic>
        <p:nvPicPr>
          <p:cNvPr id="1026" name="Picture 2" descr="Etiquette withEti: Frequently asked questions you should never ask">
            <a:extLst>
              <a:ext uri="{FF2B5EF4-FFF2-40B4-BE49-F238E27FC236}">
                <a16:creationId xmlns:a16="http://schemas.microsoft.com/office/drawing/2014/main" id="{AA34D5B7-9577-40BE-888A-DF7B3A667B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88" y="1818875"/>
            <a:ext cx="5188183" cy="2920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458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text, outdoor&#10;&#10;Description automatically generated">
            <a:extLst>
              <a:ext uri="{FF2B5EF4-FFF2-40B4-BE49-F238E27FC236}">
                <a16:creationId xmlns:a16="http://schemas.microsoft.com/office/drawing/2014/main" id="{74C8FCA1-605B-4EF1-8030-8CD3DBACA403}"/>
              </a:ext>
            </a:extLst>
          </p:cNvPr>
          <p:cNvPicPr>
            <a:picLocks noChangeAspect="1"/>
          </p:cNvPicPr>
          <p:nvPr/>
        </p:nvPicPr>
        <p:blipFill rotWithShape="1">
          <a:blip r:embed="rId2">
            <a:extLst>
              <a:ext uri="{28A0092B-C50C-407E-A947-70E740481C1C}">
                <a14:useLocalDpi xmlns:a14="http://schemas.microsoft.com/office/drawing/2010/main" val="0"/>
              </a:ext>
            </a:extLst>
          </a:blip>
          <a:srcRect t="19113" b="2215"/>
          <a:stretch/>
        </p:blipFill>
        <p:spPr>
          <a:xfrm>
            <a:off x="1436730" y="1005684"/>
            <a:ext cx="7538173" cy="4240223"/>
          </a:xfrm>
          <a:prstGeom prst="rect">
            <a:avLst/>
          </a:prstGeom>
        </p:spPr>
      </p:pic>
      <p:sp>
        <p:nvSpPr>
          <p:cNvPr id="2" name="Title 1">
            <a:extLst>
              <a:ext uri="{FF2B5EF4-FFF2-40B4-BE49-F238E27FC236}">
                <a16:creationId xmlns:a16="http://schemas.microsoft.com/office/drawing/2014/main" id="{D18BF26A-C4DE-40B4-BD0B-261BA556375F}"/>
              </a:ext>
            </a:extLst>
          </p:cNvPr>
          <p:cNvSpPr>
            <a:spLocks noGrp="1"/>
          </p:cNvSpPr>
          <p:nvPr>
            <p:ph type="title"/>
          </p:nvPr>
        </p:nvSpPr>
        <p:spPr>
          <a:xfrm>
            <a:off x="6642373" y="3385751"/>
            <a:ext cx="3436620" cy="3188970"/>
          </a:xfrm>
          <a:prstGeom prst="ellipse">
            <a:avLst/>
          </a:prstGeom>
          <a:solidFill>
            <a:srgbClr val="FFFFFF"/>
          </a:solidFill>
          <a:ln w="174625" cmpd="thinThick">
            <a:solidFill>
              <a:srgbClr val="C00000"/>
            </a:solidFill>
          </a:ln>
        </p:spPr>
        <p:txBody>
          <a:bodyPr vert="horz" lIns="91440" tIns="45720" rIns="91440" bIns="45720" rtlCol="0" anchor="ctr">
            <a:noAutofit/>
          </a:bodyPr>
          <a:lstStyle/>
          <a:p>
            <a:pPr algn="ctr"/>
            <a:r>
              <a:rPr lang="en-US" dirty="0">
                <a:solidFill>
                  <a:srgbClr val="262626"/>
                </a:solidFill>
              </a:rPr>
              <a:t>The rules of the road </a:t>
            </a:r>
          </a:p>
        </p:txBody>
      </p:sp>
    </p:spTree>
    <p:extLst>
      <p:ext uri="{BB962C8B-B14F-4D97-AF65-F5344CB8AC3E}">
        <p14:creationId xmlns:p14="http://schemas.microsoft.com/office/powerpoint/2010/main" val="2426860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D258E-8AD6-403C-8EBF-75B02FC9B93F}"/>
              </a:ext>
            </a:extLst>
          </p:cNvPr>
          <p:cNvSpPr>
            <a:spLocks noGrp="1"/>
          </p:cNvSpPr>
          <p:nvPr>
            <p:ph type="title"/>
          </p:nvPr>
        </p:nvSpPr>
        <p:spPr/>
        <p:txBody>
          <a:bodyPr>
            <a:noAutofit/>
          </a:bodyPr>
          <a:lstStyle/>
          <a:p>
            <a:r>
              <a:rPr lang="en-US" sz="6000" dirty="0"/>
              <a:t>Use active tense</a:t>
            </a:r>
          </a:p>
        </p:txBody>
      </p:sp>
      <p:sp>
        <p:nvSpPr>
          <p:cNvPr id="3" name="Content Placeholder 2">
            <a:extLst>
              <a:ext uri="{FF2B5EF4-FFF2-40B4-BE49-F238E27FC236}">
                <a16:creationId xmlns:a16="http://schemas.microsoft.com/office/drawing/2014/main" id="{D47D2CBE-4708-4FDD-8A05-9B17A790D30E}"/>
              </a:ext>
            </a:extLst>
          </p:cNvPr>
          <p:cNvSpPr>
            <a:spLocks noGrp="1"/>
          </p:cNvSpPr>
          <p:nvPr>
            <p:ph idx="1"/>
          </p:nvPr>
        </p:nvSpPr>
        <p:spPr>
          <a:xfrm>
            <a:off x="838200" y="1978025"/>
            <a:ext cx="4591050" cy="4351338"/>
          </a:xfrm>
        </p:spPr>
        <p:txBody>
          <a:bodyPr>
            <a:normAutofit lnSpcReduction="10000"/>
          </a:bodyPr>
          <a:lstStyle/>
          <a:p>
            <a:pPr marL="0" indent="0">
              <a:buNone/>
            </a:pPr>
            <a:r>
              <a:rPr lang="en-US" u="sng" dirty="0"/>
              <a:t>Passive</a:t>
            </a:r>
            <a:r>
              <a:rPr lang="en-US" dirty="0"/>
              <a:t>  </a:t>
            </a:r>
          </a:p>
          <a:p>
            <a:r>
              <a:rPr lang="en-US" dirty="0"/>
              <a:t>The store </a:t>
            </a:r>
            <a:r>
              <a:rPr lang="en-US" b="1" dirty="0"/>
              <a:t>was visited </a:t>
            </a:r>
            <a:r>
              <a:rPr lang="en-US" dirty="0"/>
              <a:t>by me. </a:t>
            </a:r>
          </a:p>
          <a:p>
            <a:r>
              <a:rPr lang="en-US" dirty="0"/>
              <a:t>The plan </a:t>
            </a:r>
            <a:r>
              <a:rPr lang="en-US" b="1" dirty="0"/>
              <a:t>was approved</a:t>
            </a:r>
            <a:r>
              <a:rPr lang="en-US" dirty="0"/>
              <a:t>.</a:t>
            </a:r>
          </a:p>
          <a:p>
            <a:r>
              <a:rPr lang="en-US" dirty="0"/>
              <a:t>A great deal of meaning</a:t>
            </a:r>
            <a:r>
              <a:rPr lang="en-US" b="1" dirty="0"/>
              <a:t> is conveyed </a:t>
            </a:r>
            <a:r>
              <a:rPr lang="en-US" dirty="0"/>
              <a:t>by a few well-chosen words.</a:t>
            </a:r>
          </a:p>
          <a:p>
            <a:r>
              <a:rPr lang="en-US" dirty="0"/>
              <a:t>This action </a:t>
            </a:r>
            <a:r>
              <a:rPr lang="en-US" b="1" dirty="0"/>
              <a:t>is recommended </a:t>
            </a:r>
            <a:r>
              <a:rPr lang="en-US" dirty="0"/>
              <a:t>to the council.</a:t>
            </a:r>
          </a:p>
          <a:p>
            <a:endParaRPr lang="en-US" dirty="0"/>
          </a:p>
          <a:p>
            <a:pPr marL="0" indent="0">
              <a:buNone/>
            </a:pPr>
            <a:r>
              <a:rPr lang="en-US" dirty="0"/>
              <a:t> </a:t>
            </a:r>
          </a:p>
        </p:txBody>
      </p:sp>
      <p:sp>
        <p:nvSpPr>
          <p:cNvPr id="4" name="Content Placeholder 2">
            <a:extLst>
              <a:ext uri="{FF2B5EF4-FFF2-40B4-BE49-F238E27FC236}">
                <a16:creationId xmlns:a16="http://schemas.microsoft.com/office/drawing/2014/main" id="{6AB4E678-0A6F-42DA-9559-02DC3178F399}"/>
              </a:ext>
            </a:extLst>
          </p:cNvPr>
          <p:cNvSpPr txBox="1">
            <a:spLocks/>
          </p:cNvSpPr>
          <p:nvPr/>
        </p:nvSpPr>
        <p:spPr>
          <a:xfrm>
            <a:off x="6762750" y="1839913"/>
            <a:ext cx="459105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u="sng" dirty="0"/>
              <a:t>Active</a:t>
            </a:r>
            <a:r>
              <a:rPr lang="en-US" dirty="0"/>
              <a:t>  </a:t>
            </a:r>
          </a:p>
          <a:p>
            <a:r>
              <a:rPr lang="en-US" dirty="0"/>
              <a:t>I </a:t>
            </a:r>
            <a:r>
              <a:rPr lang="en-US" b="1" dirty="0"/>
              <a:t>visited</a:t>
            </a:r>
            <a:r>
              <a:rPr lang="en-US" dirty="0"/>
              <a:t> the store. </a:t>
            </a:r>
          </a:p>
          <a:p>
            <a:r>
              <a:rPr lang="en-US" dirty="0"/>
              <a:t>The City Council approved the plan.</a:t>
            </a:r>
          </a:p>
          <a:p>
            <a:r>
              <a:rPr lang="en-US" dirty="0"/>
              <a:t>A few well-chosen words </a:t>
            </a:r>
            <a:r>
              <a:rPr lang="en-US" b="1" dirty="0"/>
              <a:t>convey</a:t>
            </a:r>
            <a:r>
              <a:rPr lang="en-US" dirty="0"/>
              <a:t> a great deal of meaning.</a:t>
            </a:r>
          </a:p>
          <a:p>
            <a:r>
              <a:rPr lang="en-US" dirty="0"/>
              <a:t>Staff </a:t>
            </a:r>
            <a:r>
              <a:rPr lang="en-US" b="1" dirty="0"/>
              <a:t>recommend</a:t>
            </a:r>
            <a:r>
              <a:rPr lang="en-US" dirty="0"/>
              <a:t> this action to the council. </a:t>
            </a:r>
          </a:p>
          <a:p>
            <a:pPr marL="0" indent="0">
              <a:buFont typeface="Arial" panose="020B0604020202020204" pitchFamily="34" charset="0"/>
              <a:buNone/>
            </a:pPr>
            <a:r>
              <a:rPr lang="en-US" dirty="0"/>
              <a:t> </a:t>
            </a:r>
          </a:p>
        </p:txBody>
      </p:sp>
    </p:spTree>
    <p:extLst>
      <p:ext uri="{BB962C8B-B14F-4D97-AF65-F5344CB8AC3E}">
        <p14:creationId xmlns:p14="http://schemas.microsoft.com/office/powerpoint/2010/main" val="1309762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D258E-8AD6-403C-8EBF-75B02FC9B93F}"/>
              </a:ext>
            </a:extLst>
          </p:cNvPr>
          <p:cNvSpPr>
            <a:spLocks noGrp="1"/>
          </p:cNvSpPr>
          <p:nvPr>
            <p:ph type="title"/>
          </p:nvPr>
        </p:nvSpPr>
        <p:spPr/>
        <p:txBody>
          <a:bodyPr>
            <a:normAutofit/>
          </a:bodyPr>
          <a:lstStyle/>
          <a:p>
            <a:r>
              <a:rPr lang="en-US" sz="6000" dirty="0"/>
              <a:t>Beware of jargon</a:t>
            </a:r>
          </a:p>
        </p:txBody>
      </p:sp>
      <p:sp>
        <p:nvSpPr>
          <p:cNvPr id="3" name="Content Placeholder 2">
            <a:extLst>
              <a:ext uri="{FF2B5EF4-FFF2-40B4-BE49-F238E27FC236}">
                <a16:creationId xmlns:a16="http://schemas.microsoft.com/office/drawing/2014/main" id="{D47D2CBE-4708-4FDD-8A05-9B17A790D30E}"/>
              </a:ext>
            </a:extLst>
          </p:cNvPr>
          <p:cNvSpPr>
            <a:spLocks noGrp="1"/>
          </p:cNvSpPr>
          <p:nvPr>
            <p:ph idx="1"/>
          </p:nvPr>
        </p:nvSpPr>
        <p:spPr/>
        <p:txBody>
          <a:bodyPr/>
          <a:lstStyle/>
          <a:p>
            <a:r>
              <a:rPr lang="en-US" dirty="0"/>
              <a:t>Avoid unnecessary jargon, in keeping with the city’s writing guidelines.</a:t>
            </a:r>
          </a:p>
          <a:p>
            <a:r>
              <a:rPr lang="en-US" dirty="0"/>
              <a:t>Define and explain official terms that might not be clear to a layperson, such as the Mobility Element, a density bonus, and Proposition H. </a:t>
            </a:r>
          </a:p>
          <a:p>
            <a:r>
              <a:rPr lang="en-US" dirty="0"/>
              <a:t>Write for the public, for the members of the City Council, not your colleagues.</a:t>
            </a:r>
          </a:p>
          <a:p>
            <a:r>
              <a:rPr lang="en-US" dirty="0"/>
              <a:t>More on acronyms later (MOAL) </a:t>
            </a:r>
          </a:p>
          <a:p>
            <a:endParaRPr lang="en-US" dirty="0"/>
          </a:p>
        </p:txBody>
      </p:sp>
    </p:spTree>
    <p:extLst>
      <p:ext uri="{BB962C8B-B14F-4D97-AF65-F5344CB8AC3E}">
        <p14:creationId xmlns:p14="http://schemas.microsoft.com/office/powerpoint/2010/main" val="2028880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D258E-8AD6-403C-8EBF-75B02FC9B93F}"/>
              </a:ext>
            </a:extLst>
          </p:cNvPr>
          <p:cNvSpPr>
            <a:spLocks noGrp="1"/>
          </p:cNvSpPr>
          <p:nvPr>
            <p:ph type="title"/>
          </p:nvPr>
        </p:nvSpPr>
        <p:spPr/>
        <p:txBody>
          <a:bodyPr>
            <a:normAutofit/>
          </a:bodyPr>
          <a:lstStyle/>
          <a:p>
            <a:r>
              <a:rPr lang="en-US" sz="6000" dirty="0"/>
              <a:t>Use commonly used words </a:t>
            </a:r>
          </a:p>
        </p:txBody>
      </p:sp>
      <p:sp>
        <p:nvSpPr>
          <p:cNvPr id="3" name="Content Placeholder 2">
            <a:extLst>
              <a:ext uri="{FF2B5EF4-FFF2-40B4-BE49-F238E27FC236}">
                <a16:creationId xmlns:a16="http://schemas.microsoft.com/office/drawing/2014/main" id="{D47D2CBE-4708-4FDD-8A05-9B17A790D30E}"/>
              </a:ext>
            </a:extLst>
          </p:cNvPr>
          <p:cNvSpPr>
            <a:spLocks noGrp="1"/>
          </p:cNvSpPr>
          <p:nvPr>
            <p:ph idx="1"/>
          </p:nvPr>
        </p:nvSpPr>
        <p:spPr/>
        <p:txBody>
          <a:bodyPr/>
          <a:lstStyle/>
          <a:p>
            <a:pPr marL="0" indent="0">
              <a:buNone/>
            </a:pPr>
            <a:r>
              <a:rPr lang="en-US" dirty="0"/>
              <a:t>Try to avoid phrases you would not use in conversation.</a:t>
            </a:r>
          </a:p>
          <a:p>
            <a:r>
              <a:rPr lang="en-US" dirty="0"/>
              <a:t>Pertaining to = relating, concerning</a:t>
            </a:r>
          </a:p>
          <a:p>
            <a:r>
              <a:rPr lang="en-US" dirty="0"/>
              <a:t>Pursuant = in keeping </a:t>
            </a:r>
          </a:p>
          <a:p>
            <a:r>
              <a:rPr lang="en-US" dirty="0"/>
              <a:t>Per = in accordance with </a:t>
            </a:r>
          </a:p>
          <a:p>
            <a:r>
              <a:rPr lang="en-US" dirty="0"/>
              <a:t>Addressing issues = fixing problems </a:t>
            </a:r>
          </a:p>
          <a:p>
            <a:r>
              <a:rPr lang="en-US" dirty="0"/>
              <a:t>Approximately = about </a:t>
            </a:r>
          </a:p>
          <a:p>
            <a:r>
              <a:rPr lang="en-US" dirty="0"/>
              <a:t>Prior to = before </a:t>
            </a:r>
          </a:p>
          <a:p>
            <a:r>
              <a:rPr lang="en-US" dirty="0"/>
              <a:t>Following = after </a:t>
            </a:r>
          </a:p>
          <a:p>
            <a:endParaRPr lang="en-US" dirty="0"/>
          </a:p>
        </p:txBody>
      </p:sp>
    </p:spTree>
    <p:extLst>
      <p:ext uri="{BB962C8B-B14F-4D97-AF65-F5344CB8AC3E}">
        <p14:creationId xmlns:p14="http://schemas.microsoft.com/office/powerpoint/2010/main" val="3658271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D258E-8AD6-403C-8EBF-75B02FC9B93F}"/>
              </a:ext>
            </a:extLst>
          </p:cNvPr>
          <p:cNvSpPr>
            <a:spLocks noGrp="1"/>
          </p:cNvSpPr>
          <p:nvPr>
            <p:ph type="title"/>
          </p:nvPr>
        </p:nvSpPr>
        <p:spPr/>
        <p:txBody>
          <a:bodyPr>
            <a:normAutofit/>
          </a:bodyPr>
          <a:lstStyle/>
          <a:p>
            <a:r>
              <a:rPr lang="en-US" sz="6000" dirty="0"/>
              <a:t>Capitalization </a:t>
            </a:r>
          </a:p>
        </p:txBody>
      </p:sp>
      <p:sp>
        <p:nvSpPr>
          <p:cNvPr id="3" name="Content Placeholder 2">
            <a:extLst>
              <a:ext uri="{FF2B5EF4-FFF2-40B4-BE49-F238E27FC236}">
                <a16:creationId xmlns:a16="http://schemas.microsoft.com/office/drawing/2014/main" id="{D47D2CBE-4708-4FDD-8A05-9B17A790D30E}"/>
              </a:ext>
            </a:extLst>
          </p:cNvPr>
          <p:cNvSpPr>
            <a:spLocks noGrp="1"/>
          </p:cNvSpPr>
          <p:nvPr>
            <p:ph idx="1"/>
          </p:nvPr>
        </p:nvSpPr>
        <p:spPr/>
        <p:txBody>
          <a:bodyPr>
            <a:normAutofit/>
          </a:bodyPr>
          <a:lstStyle/>
          <a:p>
            <a:r>
              <a:rPr lang="en-US" dirty="0"/>
              <a:t>Proper nouns – “The U.S. </a:t>
            </a:r>
            <a:r>
              <a:rPr lang="en-US" u="sng" dirty="0"/>
              <a:t>C</a:t>
            </a:r>
            <a:r>
              <a:rPr lang="en-US" dirty="0"/>
              <a:t>onstitution”</a:t>
            </a:r>
          </a:p>
          <a:p>
            <a:pPr lvl="1">
              <a:buFont typeface="Courier New" panose="02070309020205020404" pitchFamily="49" charset="0"/>
              <a:buChar char="o"/>
            </a:pPr>
            <a:r>
              <a:rPr lang="en-US" sz="2800" dirty="0"/>
              <a:t> But not when plural - “state </a:t>
            </a:r>
            <a:r>
              <a:rPr lang="en-US" sz="2800" u="sng" dirty="0"/>
              <a:t>c</a:t>
            </a:r>
            <a:r>
              <a:rPr lang="en-US" sz="2800" dirty="0"/>
              <a:t>onstitutions”</a:t>
            </a:r>
          </a:p>
          <a:p>
            <a:r>
              <a:rPr lang="en-US" dirty="0"/>
              <a:t> Proper names – “The </a:t>
            </a:r>
            <a:r>
              <a:rPr lang="en-US" u="sng" dirty="0"/>
              <a:t>M</a:t>
            </a:r>
            <a:r>
              <a:rPr lang="en-US" dirty="0"/>
              <a:t>obility </a:t>
            </a:r>
            <a:r>
              <a:rPr lang="en-US" u="sng" dirty="0"/>
              <a:t>E</a:t>
            </a:r>
            <a:r>
              <a:rPr lang="en-US" dirty="0"/>
              <a:t>lement of the </a:t>
            </a:r>
            <a:r>
              <a:rPr lang="en-US" u="sng" dirty="0"/>
              <a:t>G</a:t>
            </a:r>
            <a:r>
              <a:rPr lang="en-US" dirty="0"/>
              <a:t>eneral </a:t>
            </a:r>
            <a:r>
              <a:rPr lang="en-US" u="sng" dirty="0"/>
              <a:t>P</a:t>
            </a:r>
            <a:r>
              <a:rPr lang="en-US" dirty="0"/>
              <a:t>lan” </a:t>
            </a:r>
          </a:p>
          <a:p>
            <a:pPr lvl="1">
              <a:buFont typeface="Courier New" panose="02070309020205020404" pitchFamily="49" charset="0"/>
              <a:buChar char="o"/>
            </a:pPr>
            <a:r>
              <a:rPr lang="en-US" sz="2800" dirty="0"/>
              <a:t> But only when specific - “Cities are required to have a </a:t>
            </a:r>
            <a:r>
              <a:rPr lang="en-US" sz="2800" u="sng" dirty="0"/>
              <a:t>m</a:t>
            </a:r>
            <a:r>
              <a:rPr lang="en-US" sz="2800" dirty="0"/>
              <a:t>obility </a:t>
            </a:r>
            <a:r>
              <a:rPr lang="en-US" sz="2800" u="sng" dirty="0"/>
              <a:t>e</a:t>
            </a:r>
            <a:r>
              <a:rPr lang="en-US" sz="2800" dirty="0"/>
              <a:t>lement in their </a:t>
            </a:r>
            <a:r>
              <a:rPr lang="en-US" sz="2800" u="sng" dirty="0"/>
              <a:t>g</a:t>
            </a:r>
            <a:r>
              <a:rPr lang="en-US" sz="2800" dirty="0"/>
              <a:t>eneral </a:t>
            </a:r>
            <a:r>
              <a:rPr lang="en-US" sz="2800" u="sng" dirty="0"/>
              <a:t>p</a:t>
            </a:r>
            <a:r>
              <a:rPr lang="en-US" sz="2800" dirty="0"/>
              <a:t>lans.”</a:t>
            </a:r>
          </a:p>
          <a:p>
            <a:r>
              <a:rPr lang="en-US" dirty="0"/>
              <a:t>Official job titles before a name – “</a:t>
            </a:r>
            <a:r>
              <a:rPr lang="en-US" u="sng" dirty="0"/>
              <a:t>D</a:t>
            </a:r>
            <a:r>
              <a:rPr lang="en-US" dirty="0"/>
              <a:t>eputy </a:t>
            </a:r>
            <a:r>
              <a:rPr lang="en-US" u="sng" dirty="0"/>
              <a:t>D</a:t>
            </a:r>
            <a:r>
              <a:rPr lang="en-US" dirty="0"/>
              <a:t>irector Mary Jones” </a:t>
            </a:r>
          </a:p>
          <a:p>
            <a:pPr lvl="1">
              <a:buFont typeface="Courier New" panose="02070309020205020404" pitchFamily="49" charset="0"/>
              <a:buChar char="o"/>
            </a:pPr>
            <a:r>
              <a:rPr lang="en-US" sz="2800" dirty="0"/>
              <a:t> But not without a name – “the </a:t>
            </a:r>
            <a:r>
              <a:rPr lang="en-US" sz="2800" u="sng" dirty="0"/>
              <a:t>d</a:t>
            </a:r>
            <a:r>
              <a:rPr lang="en-US" sz="2800" dirty="0"/>
              <a:t>eputy </a:t>
            </a:r>
            <a:r>
              <a:rPr lang="en-US" sz="2800" u="sng" dirty="0"/>
              <a:t>d</a:t>
            </a:r>
            <a:r>
              <a:rPr lang="en-US" sz="2800" dirty="0"/>
              <a:t>irector” </a:t>
            </a:r>
          </a:p>
          <a:p>
            <a:r>
              <a:rPr lang="en-US" dirty="0"/>
              <a:t>Composition titles, days and months, abbreviations, etc. </a:t>
            </a:r>
          </a:p>
        </p:txBody>
      </p:sp>
    </p:spTree>
    <p:extLst>
      <p:ext uri="{BB962C8B-B14F-4D97-AF65-F5344CB8AC3E}">
        <p14:creationId xmlns:p14="http://schemas.microsoft.com/office/powerpoint/2010/main" val="280584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D258E-8AD6-403C-8EBF-75B02FC9B93F}"/>
              </a:ext>
            </a:extLst>
          </p:cNvPr>
          <p:cNvSpPr>
            <a:spLocks noGrp="1"/>
          </p:cNvSpPr>
          <p:nvPr>
            <p:ph type="title"/>
          </p:nvPr>
        </p:nvSpPr>
        <p:spPr/>
        <p:txBody>
          <a:bodyPr>
            <a:normAutofit/>
          </a:bodyPr>
          <a:lstStyle/>
          <a:p>
            <a:r>
              <a:rPr lang="en-US" sz="6000" dirty="0"/>
              <a:t>Things that are not capitalized  </a:t>
            </a:r>
          </a:p>
        </p:txBody>
      </p:sp>
      <p:sp>
        <p:nvSpPr>
          <p:cNvPr id="3" name="Content Placeholder 2">
            <a:extLst>
              <a:ext uri="{FF2B5EF4-FFF2-40B4-BE49-F238E27FC236}">
                <a16:creationId xmlns:a16="http://schemas.microsoft.com/office/drawing/2014/main" id="{D47D2CBE-4708-4FDD-8A05-9B17A790D30E}"/>
              </a:ext>
            </a:extLst>
          </p:cNvPr>
          <p:cNvSpPr>
            <a:spLocks noGrp="1"/>
          </p:cNvSpPr>
          <p:nvPr>
            <p:ph idx="1"/>
          </p:nvPr>
        </p:nvSpPr>
        <p:spPr/>
        <p:txBody>
          <a:bodyPr>
            <a:normAutofit/>
          </a:bodyPr>
          <a:lstStyle/>
          <a:p>
            <a:r>
              <a:rPr lang="en-US" dirty="0"/>
              <a:t>Non-specific documents such as:</a:t>
            </a:r>
          </a:p>
          <a:p>
            <a:pPr lvl="1"/>
            <a:r>
              <a:rPr lang="en-US" sz="2800" dirty="0"/>
              <a:t>Request for proposals</a:t>
            </a:r>
          </a:p>
          <a:p>
            <a:pPr lvl="1"/>
            <a:r>
              <a:rPr lang="en-US" sz="2800" dirty="0"/>
              <a:t>Non-exclusive license agreement</a:t>
            </a:r>
          </a:p>
          <a:p>
            <a:pPr lvl="1"/>
            <a:r>
              <a:rPr lang="en-US" sz="2800" dirty="0"/>
              <a:t>Memorandum of understanding</a:t>
            </a:r>
          </a:p>
          <a:p>
            <a:pPr lvl="1"/>
            <a:r>
              <a:rPr lang="en-US" sz="2800" dirty="0"/>
              <a:t>Environmental impact report </a:t>
            </a:r>
          </a:p>
          <a:p>
            <a:pPr lvl="1"/>
            <a:r>
              <a:rPr lang="en-US" sz="2800" dirty="0"/>
              <a:t>Negative declaration</a:t>
            </a:r>
          </a:p>
          <a:p>
            <a:r>
              <a:rPr lang="en-US" dirty="0"/>
              <a:t>Job titles not appearing before a name</a:t>
            </a:r>
          </a:p>
          <a:p>
            <a:r>
              <a:rPr lang="en-US" dirty="0"/>
              <a:t>Processes, tools, methodologies </a:t>
            </a:r>
          </a:p>
          <a:p>
            <a:endParaRPr lang="en-US" dirty="0"/>
          </a:p>
        </p:txBody>
      </p:sp>
    </p:spTree>
    <p:extLst>
      <p:ext uri="{BB962C8B-B14F-4D97-AF65-F5344CB8AC3E}">
        <p14:creationId xmlns:p14="http://schemas.microsoft.com/office/powerpoint/2010/main" val="893426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3F0CEAE-C994-43EE-A917-8DF6B3EAC090}"/>
              </a:ext>
            </a:extLst>
          </p:cNvPr>
          <p:cNvSpPr txBox="1">
            <a:spLocks/>
          </p:cNvSpPr>
          <p:nvPr/>
        </p:nvSpPr>
        <p:spPr>
          <a:xfrm>
            <a:off x="638175" y="294482"/>
            <a:ext cx="10915650" cy="16557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r>
              <a:rPr lang="en-US" dirty="0"/>
              <a:t>The biggest impediment to clear writing?</a:t>
            </a:r>
          </a:p>
        </p:txBody>
      </p:sp>
      <p:sp>
        <p:nvSpPr>
          <p:cNvPr id="6" name="Title 5">
            <a:extLst>
              <a:ext uri="{FF2B5EF4-FFF2-40B4-BE49-F238E27FC236}">
                <a16:creationId xmlns:a16="http://schemas.microsoft.com/office/drawing/2014/main" id="{D32416E8-4B62-46DD-877F-001B99A80395}"/>
              </a:ext>
            </a:extLst>
          </p:cNvPr>
          <p:cNvSpPr>
            <a:spLocks noGrp="1"/>
          </p:cNvSpPr>
          <p:nvPr>
            <p:ph type="ctrTitle"/>
          </p:nvPr>
        </p:nvSpPr>
        <p:spPr>
          <a:xfrm>
            <a:off x="2228850" y="3264694"/>
            <a:ext cx="7734300" cy="938213"/>
          </a:xfrm>
        </p:spPr>
        <p:txBody>
          <a:bodyPr>
            <a:normAutofit/>
          </a:bodyPr>
          <a:lstStyle/>
          <a:p>
            <a:r>
              <a:rPr lang="en-US" sz="4400" dirty="0"/>
              <a:t>Our own expertise</a:t>
            </a:r>
          </a:p>
        </p:txBody>
      </p:sp>
    </p:spTree>
    <p:extLst>
      <p:ext uri="{BB962C8B-B14F-4D97-AF65-F5344CB8AC3E}">
        <p14:creationId xmlns:p14="http://schemas.microsoft.com/office/powerpoint/2010/main" val="280399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1+#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D258E-8AD6-403C-8EBF-75B02FC9B93F}"/>
              </a:ext>
            </a:extLst>
          </p:cNvPr>
          <p:cNvSpPr>
            <a:spLocks noGrp="1"/>
          </p:cNvSpPr>
          <p:nvPr>
            <p:ph type="title"/>
          </p:nvPr>
        </p:nvSpPr>
        <p:spPr/>
        <p:txBody>
          <a:bodyPr>
            <a:normAutofit/>
          </a:bodyPr>
          <a:lstStyle/>
          <a:p>
            <a:r>
              <a:rPr lang="en-US" sz="6000" dirty="0"/>
              <a:t>Exceptions </a:t>
            </a:r>
          </a:p>
        </p:txBody>
      </p:sp>
      <p:sp>
        <p:nvSpPr>
          <p:cNvPr id="3" name="Content Placeholder 2">
            <a:extLst>
              <a:ext uri="{FF2B5EF4-FFF2-40B4-BE49-F238E27FC236}">
                <a16:creationId xmlns:a16="http://schemas.microsoft.com/office/drawing/2014/main" id="{D47D2CBE-4708-4FDD-8A05-9B17A790D30E}"/>
              </a:ext>
            </a:extLst>
          </p:cNvPr>
          <p:cNvSpPr>
            <a:spLocks noGrp="1"/>
          </p:cNvSpPr>
          <p:nvPr>
            <p:ph idx="1"/>
          </p:nvPr>
        </p:nvSpPr>
        <p:spPr/>
        <p:txBody>
          <a:bodyPr>
            <a:normAutofit/>
          </a:bodyPr>
          <a:lstStyle/>
          <a:p>
            <a:r>
              <a:rPr lang="en-US" dirty="0"/>
              <a:t>City is generally lowercase but we put it in uppercase when writing the </a:t>
            </a:r>
            <a:r>
              <a:rPr lang="en-US" u="sng" dirty="0"/>
              <a:t>Ci</a:t>
            </a:r>
            <a:r>
              <a:rPr lang="en-US" dirty="0"/>
              <a:t>ty of Carlsbad </a:t>
            </a:r>
          </a:p>
          <a:p>
            <a:r>
              <a:rPr lang="en-US" dirty="0"/>
              <a:t>Job titles do go in uppercase on business card and document headings </a:t>
            </a:r>
          </a:p>
          <a:p>
            <a:r>
              <a:rPr lang="en-US" dirty="0"/>
              <a:t>We capitalize city department names on city documents for clarity and consistency, </a:t>
            </a:r>
            <a:r>
              <a:rPr lang="en-US" u="sng" dirty="0"/>
              <a:t>C</a:t>
            </a:r>
            <a:r>
              <a:rPr lang="en-US" dirty="0"/>
              <a:t>ommunity </a:t>
            </a:r>
            <a:r>
              <a:rPr lang="en-US" u="sng" dirty="0"/>
              <a:t>D</a:t>
            </a:r>
            <a:r>
              <a:rPr lang="en-US" dirty="0"/>
              <a:t>evelopment, </a:t>
            </a:r>
            <a:r>
              <a:rPr lang="en-US" u="sng" dirty="0"/>
              <a:t>P</a:t>
            </a:r>
            <a:r>
              <a:rPr lang="en-US" dirty="0"/>
              <a:t>arks &amp; </a:t>
            </a:r>
            <a:r>
              <a:rPr lang="en-US" u="sng" dirty="0"/>
              <a:t>R</a:t>
            </a:r>
            <a:r>
              <a:rPr lang="en-US" dirty="0"/>
              <a:t>ecreation, </a:t>
            </a:r>
            <a:r>
              <a:rPr lang="en-US" u="sng" dirty="0"/>
              <a:t>F</a:t>
            </a:r>
            <a:r>
              <a:rPr lang="en-US" dirty="0"/>
              <a:t>inance, </a:t>
            </a:r>
            <a:r>
              <a:rPr lang="en-US" u="sng" dirty="0"/>
              <a:t>H</a:t>
            </a:r>
            <a:r>
              <a:rPr lang="en-US" dirty="0"/>
              <a:t>uman </a:t>
            </a:r>
            <a:r>
              <a:rPr lang="en-US" u="sng" dirty="0"/>
              <a:t>R</a:t>
            </a:r>
            <a:r>
              <a:rPr lang="en-US" dirty="0"/>
              <a:t>esources, etc. </a:t>
            </a:r>
          </a:p>
          <a:p>
            <a:endParaRPr lang="en-US" dirty="0"/>
          </a:p>
        </p:txBody>
      </p:sp>
    </p:spTree>
    <p:extLst>
      <p:ext uri="{BB962C8B-B14F-4D97-AF65-F5344CB8AC3E}">
        <p14:creationId xmlns:p14="http://schemas.microsoft.com/office/powerpoint/2010/main" val="3870770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D258E-8AD6-403C-8EBF-75B02FC9B93F}"/>
              </a:ext>
            </a:extLst>
          </p:cNvPr>
          <p:cNvSpPr>
            <a:spLocks noGrp="1"/>
          </p:cNvSpPr>
          <p:nvPr>
            <p:ph type="title"/>
          </p:nvPr>
        </p:nvSpPr>
        <p:spPr/>
        <p:txBody>
          <a:bodyPr>
            <a:normAutofit/>
          </a:bodyPr>
          <a:lstStyle/>
          <a:p>
            <a:r>
              <a:rPr lang="en-US" sz="6000" dirty="0"/>
              <a:t>Plurals are squirrely </a:t>
            </a:r>
          </a:p>
        </p:txBody>
      </p:sp>
      <p:sp>
        <p:nvSpPr>
          <p:cNvPr id="3" name="Content Placeholder 2">
            <a:extLst>
              <a:ext uri="{FF2B5EF4-FFF2-40B4-BE49-F238E27FC236}">
                <a16:creationId xmlns:a16="http://schemas.microsoft.com/office/drawing/2014/main" id="{D47D2CBE-4708-4FDD-8A05-9B17A790D30E}"/>
              </a:ext>
            </a:extLst>
          </p:cNvPr>
          <p:cNvSpPr>
            <a:spLocks noGrp="1"/>
          </p:cNvSpPr>
          <p:nvPr>
            <p:ph idx="1"/>
          </p:nvPr>
        </p:nvSpPr>
        <p:spPr>
          <a:xfrm>
            <a:off x="838200" y="1825624"/>
            <a:ext cx="11353800" cy="2650123"/>
          </a:xfrm>
        </p:spPr>
        <p:txBody>
          <a:bodyPr>
            <a:normAutofit/>
          </a:bodyPr>
          <a:lstStyle/>
          <a:p>
            <a:r>
              <a:rPr lang="en-US" sz="3000" dirty="0"/>
              <a:t>The </a:t>
            </a:r>
            <a:r>
              <a:rPr lang="en-US" sz="3000" u="sng" dirty="0"/>
              <a:t>C</a:t>
            </a:r>
            <a:r>
              <a:rPr lang="en-US" sz="3000" dirty="0"/>
              <a:t>ity </a:t>
            </a:r>
            <a:r>
              <a:rPr lang="en-US" sz="3000" u="sng" dirty="0"/>
              <a:t>C</a:t>
            </a:r>
            <a:r>
              <a:rPr lang="en-US" sz="3000" dirty="0"/>
              <a:t>ouncil voted, but </a:t>
            </a:r>
            <a:r>
              <a:rPr lang="en-US" sz="3000" u="sng" dirty="0"/>
              <a:t>c</a:t>
            </a:r>
            <a:r>
              <a:rPr lang="en-US" sz="3000" dirty="0"/>
              <a:t>ity </a:t>
            </a:r>
            <a:r>
              <a:rPr lang="en-US" sz="3000" u="sng" dirty="0"/>
              <a:t>c</a:t>
            </a:r>
            <a:r>
              <a:rPr lang="en-US" sz="3000" dirty="0"/>
              <a:t>ouncils vote </a:t>
            </a:r>
          </a:p>
          <a:p>
            <a:r>
              <a:rPr lang="en-US" sz="3000" dirty="0"/>
              <a:t>Resolution </a:t>
            </a:r>
            <a:r>
              <a:rPr lang="en-US" sz="3000" u="sng" dirty="0"/>
              <a:t>N</a:t>
            </a:r>
            <a:r>
              <a:rPr lang="en-US" sz="3000" dirty="0"/>
              <a:t>o. 1234 but </a:t>
            </a:r>
            <a:r>
              <a:rPr lang="en-US" sz="3000" u="sng" dirty="0"/>
              <a:t>r</a:t>
            </a:r>
            <a:r>
              <a:rPr lang="en-US" sz="3000" dirty="0"/>
              <a:t>esolutions </a:t>
            </a:r>
            <a:r>
              <a:rPr lang="en-US" sz="3000" u="sng" dirty="0"/>
              <a:t>n</a:t>
            </a:r>
            <a:r>
              <a:rPr lang="en-US" sz="3000" dirty="0"/>
              <a:t>os. 1234, 1235 and 1236</a:t>
            </a:r>
          </a:p>
          <a:p>
            <a:r>
              <a:rPr lang="en-US" sz="3000" dirty="0"/>
              <a:t>Stagecoach </a:t>
            </a:r>
            <a:r>
              <a:rPr lang="en-US" sz="3000" u="sng" dirty="0"/>
              <a:t>C</a:t>
            </a:r>
            <a:r>
              <a:rPr lang="en-US" sz="3000" dirty="0"/>
              <a:t>ommunity </a:t>
            </a:r>
            <a:r>
              <a:rPr lang="en-US" sz="3000" u="sng" dirty="0"/>
              <a:t>P</a:t>
            </a:r>
            <a:r>
              <a:rPr lang="en-US" sz="3000" dirty="0"/>
              <a:t>ark but Stagecoach, Calavera Hills and Poinsettia </a:t>
            </a:r>
            <a:r>
              <a:rPr lang="en-US" sz="3000" u="sng" dirty="0"/>
              <a:t>c</a:t>
            </a:r>
            <a:r>
              <a:rPr lang="en-US" sz="3000" dirty="0"/>
              <a:t>ommunity </a:t>
            </a:r>
            <a:r>
              <a:rPr lang="en-US" sz="3000" u="sng" dirty="0"/>
              <a:t>p</a:t>
            </a:r>
            <a:r>
              <a:rPr lang="en-US" sz="3000" dirty="0"/>
              <a:t>arks </a:t>
            </a:r>
          </a:p>
          <a:p>
            <a:r>
              <a:rPr lang="en-US" sz="3000" u="sng" dirty="0"/>
              <a:t>S</a:t>
            </a:r>
            <a:r>
              <a:rPr lang="en-US" sz="3000" dirty="0"/>
              <a:t>taff is a plural word, if only because there are a lot of us</a:t>
            </a:r>
          </a:p>
          <a:p>
            <a:pPr marL="0" indent="0">
              <a:buNone/>
            </a:pPr>
            <a:endParaRPr lang="en-US" dirty="0"/>
          </a:p>
        </p:txBody>
      </p:sp>
      <p:sp>
        <p:nvSpPr>
          <p:cNvPr id="4" name="TextBox 3">
            <a:extLst>
              <a:ext uri="{FF2B5EF4-FFF2-40B4-BE49-F238E27FC236}">
                <a16:creationId xmlns:a16="http://schemas.microsoft.com/office/drawing/2014/main" id="{2DBA2491-6F83-44F8-8C72-DB057A0C65D8}"/>
              </a:ext>
            </a:extLst>
          </p:cNvPr>
          <p:cNvSpPr txBox="1"/>
          <p:nvPr/>
        </p:nvSpPr>
        <p:spPr>
          <a:xfrm>
            <a:off x="1467853" y="4764505"/>
            <a:ext cx="10142621" cy="1815882"/>
          </a:xfrm>
          <a:prstGeom prst="rect">
            <a:avLst/>
          </a:prstGeom>
          <a:noFill/>
        </p:spPr>
        <p:txBody>
          <a:bodyPr wrap="square" rtlCol="0">
            <a:spAutoFit/>
          </a:bodyPr>
          <a:lstStyle/>
          <a:p>
            <a:endParaRPr lang="en-US" sz="2800" dirty="0"/>
          </a:p>
          <a:p>
            <a:r>
              <a:rPr lang="en-US" sz="2800" dirty="0"/>
              <a:t>Very common error: Subject tense disagreement. </a:t>
            </a:r>
          </a:p>
          <a:p>
            <a:r>
              <a:rPr lang="en-US" sz="2800" dirty="0"/>
              <a:t>A sentence will start off singular and then turn plural, or vice versa. </a:t>
            </a:r>
          </a:p>
          <a:p>
            <a:endParaRPr lang="en-US" sz="2800" dirty="0"/>
          </a:p>
        </p:txBody>
      </p:sp>
    </p:spTree>
    <p:extLst>
      <p:ext uri="{BB962C8B-B14F-4D97-AF65-F5344CB8AC3E}">
        <p14:creationId xmlns:p14="http://schemas.microsoft.com/office/powerpoint/2010/main" val="78753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75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8" dur="75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75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4" dur="75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D258E-8AD6-403C-8EBF-75B02FC9B93F}"/>
              </a:ext>
            </a:extLst>
          </p:cNvPr>
          <p:cNvSpPr>
            <a:spLocks noGrp="1"/>
          </p:cNvSpPr>
          <p:nvPr>
            <p:ph type="title"/>
          </p:nvPr>
        </p:nvSpPr>
        <p:spPr/>
        <p:txBody>
          <a:bodyPr>
            <a:normAutofit/>
          </a:bodyPr>
          <a:lstStyle/>
          <a:p>
            <a:r>
              <a:rPr lang="en-US" sz="6000" dirty="0"/>
              <a:t>Things are its </a:t>
            </a:r>
          </a:p>
        </p:txBody>
      </p:sp>
      <p:sp>
        <p:nvSpPr>
          <p:cNvPr id="3" name="Content Placeholder 2">
            <a:extLst>
              <a:ext uri="{FF2B5EF4-FFF2-40B4-BE49-F238E27FC236}">
                <a16:creationId xmlns:a16="http://schemas.microsoft.com/office/drawing/2014/main" id="{D47D2CBE-4708-4FDD-8A05-9B17A790D30E}"/>
              </a:ext>
            </a:extLst>
          </p:cNvPr>
          <p:cNvSpPr>
            <a:spLocks noGrp="1"/>
          </p:cNvSpPr>
          <p:nvPr>
            <p:ph idx="1"/>
          </p:nvPr>
        </p:nvSpPr>
        <p:spPr/>
        <p:txBody>
          <a:bodyPr>
            <a:normAutofit/>
          </a:bodyPr>
          <a:lstStyle/>
          <a:p>
            <a:pPr marL="0" indent="0">
              <a:buNone/>
            </a:pPr>
            <a:r>
              <a:rPr lang="en-US" dirty="0"/>
              <a:t>When we refer to a body of people as a group it is a singular thing </a:t>
            </a:r>
          </a:p>
          <a:p>
            <a:r>
              <a:rPr lang="en-US" dirty="0"/>
              <a:t>The City Council voted on </a:t>
            </a:r>
            <a:r>
              <a:rPr lang="en-US" u="sng" dirty="0"/>
              <a:t>its</a:t>
            </a:r>
            <a:r>
              <a:rPr lang="en-US" dirty="0"/>
              <a:t> action plan. </a:t>
            </a:r>
          </a:p>
          <a:p>
            <a:r>
              <a:rPr lang="en-US" dirty="0"/>
              <a:t>United Construction said </a:t>
            </a:r>
            <a:r>
              <a:rPr lang="en-US" u="sng" dirty="0"/>
              <a:t>it</a:t>
            </a:r>
            <a:r>
              <a:rPr lang="en-US" dirty="0"/>
              <a:t> would finish the work in June. </a:t>
            </a:r>
          </a:p>
          <a:p>
            <a:r>
              <a:rPr lang="en-US" dirty="0"/>
              <a:t>SANDAG reported </a:t>
            </a:r>
            <a:r>
              <a:rPr lang="en-US" u="sng" dirty="0"/>
              <a:t>it</a:t>
            </a:r>
            <a:r>
              <a:rPr lang="en-US" dirty="0"/>
              <a:t> would complete the plan in October.</a:t>
            </a:r>
          </a:p>
          <a:p>
            <a:pPr marL="0" indent="0">
              <a:buNone/>
            </a:pPr>
            <a:endParaRPr lang="en-US" dirty="0"/>
          </a:p>
          <a:p>
            <a:pPr marL="0" indent="0">
              <a:buNone/>
            </a:pPr>
            <a:r>
              <a:rPr lang="en-US" dirty="0"/>
              <a:t>If you want to add real people:</a:t>
            </a:r>
          </a:p>
          <a:p>
            <a:r>
              <a:rPr lang="en-US" dirty="0"/>
              <a:t>Housing and Community Development staff said </a:t>
            </a:r>
            <a:r>
              <a:rPr lang="en-US" u="sng" dirty="0"/>
              <a:t>they</a:t>
            </a:r>
            <a:r>
              <a:rPr lang="en-US" dirty="0"/>
              <a:t> … </a:t>
            </a:r>
          </a:p>
          <a:p>
            <a:endParaRPr lang="en-US" dirty="0"/>
          </a:p>
        </p:txBody>
      </p:sp>
    </p:spTree>
    <p:extLst>
      <p:ext uri="{BB962C8B-B14F-4D97-AF65-F5344CB8AC3E}">
        <p14:creationId xmlns:p14="http://schemas.microsoft.com/office/powerpoint/2010/main" val="2099027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D258E-8AD6-403C-8EBF-75B02FC9B93F}"/>
              </a:ext>
            </a:extLst>
          </p:cNvPr>
          <p:cNvSpPr>
            <a:spLocks noGrp="1"/>
          </p:cNvSpPr>
          <p:nvPr>
            <p:ph type="title"/>
          </p:nvPr>
        </p:nvSpPr>
        <p:spPr>
          <a:xfrm>
            <a:off x="838200" y="815974"/>
            <a:ext cx="11220450" cy="874714"/>
          </a:xfrm>
        </p:spPr>
        <p:txBody>
          <a:bodyPr>
            <a:normAutofit fontScale="90000"/>
          </a:bodyPr>
          <a:lstStyle/>
          <a:p>
            <a:r>
              <a:rPr lang="en-US" sz="6000" dirty="0"/>
              <a:t>Acronyms Can Hinder Comprehension (ACHU) </a:t>
            </a:r>
            <a:br>
              <a:rPr lang="en-US" sz="6000" dirty="0"/>
            </a:br>
            <a:endParaRPr lang="en-US" sz="6000" dirty="0"/>
          </a:p>
        </p:txBody>
      </p:sp>
      <p:sp>
        <p:nvSpPr>
          <p:cNvPr id="3" name="Content Placeholder 2">
            <a:extLst>
              <a:ext uri="{FF2B5EF4-FFF2-40B4-BE49-F238E27FC236}">
                <a16:creationId xmlns:a16="http://schemas.microsoft.com/office/drawing/2014/main" id="{D47D2CBE-4708-4FDD-8A05-9B17A790D30E}"/>
              </a:ext>
            </a:extLst>
          </p:cNvPr>
          <p:cNvSpPr>
            <a:spLocks noGrp="1"/>
          </p:cNvSpPr>
          <p:nvPr>
            <p:ph idx="1"/>
          </p:nvPr>
        </p:nvSpPr>
        <p:spPr>
          <a:xfrm>
            <a:off x="838200" y="1898233"/>
            <a:ext cx="10515600" cy="4351338"/>
          </a:xfrm>
        </p:spPr>
        <p:txBody>
          <a:bodyPr/>
          <a:lstStyle/>
          <a:p>
            <a:r>
              <a:rPr lang="en-US" dirty="0"/>
              <a:t>With some exceptions, acronyms and their introduction in parenthesis are major speed bumps. Some guidelines:</a:t>
            </a:r>
          </a:p>
          <a:p>
            <a:r>
              <a:rPr lang="en-US" dirty="0"/>
              <a:t>Avoid acronyms that are not commonly known. Examples of acceptable acronyms on second reference include IRS, SANDAG, CMC, CMWD and CAP. Acronyms that will hinder comprehension:  MCLGS, RTFH, LFMZ, CalOES, CBTID and most others.</a:t>
            </a:r>
          </a:p>
          <a:p>
            <a:r>
              <a:rPr lang="en-US" dirty="0"/>
              <a:t>Don't introduce acronyms in parenthesis, instead just say or, as in, “The Climate Action Plan, or CAP, …"</a:t>
            </a:r>
          </a:p>
          <a:p>
            <a:pPr marL="0" indent="0">
              <a:buNone/>
            </a:pPr>
            <a:endParaRPr lang="en-US" dirty="0"/>
          </a:p>
        </p:txBody>
      </p:sp>
    </p:spTree>
    <p:extLst>
      <p:ext uri="{BB962C8B-B14F-4D97-AF65-F5344CB8AC3E}">
        <p14:creationId xmlns:p14="http://schemas.microsoft.com/office/powerpoint/2010/main" val="1212749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D258E-8AD6-403C-8EBF-75B02FC9B93F}"/>
              </a:ext>
            </a:extLst>
          </p:cNvPr>
          <p:cNvSpPr>
            <a:spLocks noGrp="1"/>
          </p:cNvSpPr>
          <p:nvPr>
            <p:ph type="title"/>
          </p:nvPr>
        </p:nvSpPr>
        <p:spPr>
          <a:xfrm>
            <a:off x="838200" y="815974"/>
            <a:ext cx="11220450" cy="874714"/>
          </a:xfrm>
        </p:spPr>
        <p:txBody>
          <a:bodyPr>
            <a:normAutofit fontScale="90000"/>
          </a:bodyPr>
          <a:lstStyle/>
          <a:p>
            <a:r>
              <a:rPr lang="en-US" sz="6000" dirty="0"/>
              <a:t>ACHU 2 </a:t>
            </a:r>
            <a:br>
              <a:rPr lang="en-US" sz="6000" dirty="0"/>
            </a:br>
            <a:endParaRPr lang="en-US" sz="6000" dirty="0"/>
          </a:p>
        </p:txBody>
      </p:sp>
      <p:sp>
        <p:nvSpPr>
          <p:cNvPr id="3" name="Content Placeholder 2">
            <a:extLst>
              <a:ext uri="{FF2B5EF4-FFF2-40B4-BE49-F238E27FC236}">
                <a16:creationId xmlns:a16="http://schemas.microsoft.com/office/drawing/2014/main" id="{D47D2CBE-4708-4FDD-8A05-9B17A790D30E}"/>
              </a:ext>
            </a:extLst>
          </p:cNvPr>
          <p:cNvSpPr>
            <a:spLocks noGrp="1"/>
          </p:cNvSpPr>
          <p:nvPr>
            <p:ph idx="1"/>
          </p:nvPr>
        </p:nvSpPr>
        <p:spPr>
          <a:xfrm>
            <a:off x="838200" y="1428750"/>
            <a:ext cx="10515600" cy="2722145"/>
          </a:xfrm>
        </p:spPr>
        <p:txBody>
          <a:bodyPr>
            <a:normAutofit/>
          </a:bodyPr>
          <a:lstStyle/>
          <a:p>
            <a:pPr marL="0" indent="0">
              <a:buNone/>
            </a:pPr>
            <a:r>
              <a:rPr lang="en-US" sz="3000" dirty="0"/>
              <a:t>AP STYLEBOOK</a:t>
            </a:r>
          </a:p>
          <a:p>
            <a:pPr marL="0" indent="0">
              <a:spcBef>
                <a:spcPts val="0"/>
              </a:spcBef>
              <a:spcAft>
                <a:spcPts val="1200"/>
              </a:spcAft>
              <a:buNone/>
            </a:pPr>
            <a:r>
              <a:rPr lang="en-US" sz="3000" dirty="0"/>
              <a:t>A few universally recognized abbreviations are required in some circumstances. Some others are acceptable, depending on the context. But in general, avoid alphabet soup. Do not use abbreviations or acronyms that the reader would not quickly recognize.</a:t>
            </a:r>
            <a:endParaRPr lang="en-US" dirty="0"/>
          </a:p>
          <a:p>
            <a:pPr marL="0" indent="0">
              <a:buNone/>
            </a:pPr>
            <a:endParaRPr lang="en-US" dirty="0"/>
          </a:p>
        </p:txBody>
      </p:sp>
      <p:sp>
        <p:nvSpPr>
          <p:cNvPr id="4" name="TextBox 3">
            <a:extLst>
              <a:ext uri="{FF2B5EF4-FFF2-40B4-BE49-F238E27FC236}">
                <a16:creationId xmlns:a16="http://schemas.microsoft.com/office/drawing/2014/main" id="{9D9E069F-E246-425F-8729-B248EC061C4F}"/>
              </a:ext>
            </a:extLst>
          </p:cNvPr>
          <p:cNvSpPr txBox="1"/>
          <p:nvPr/>
        </p:nvSpPr>
        <p:spPr>
          <a:xfrm>
            <a:off x="838200" y="3600449"/>
            <a:ext cx="10732168" cy="2831544"/>
          </a:xfrm>
          <a:prstGeom prst="rect">
            <a:avLst/>
          </a:prstGeom>
          <a:noFill/>
        </p:spPr>
        <p:txBody>
          <a:bodyPr wrap="square" rtlCol="0">
            <a:spAutoFit/>
          </a:bodyPr>
          <a:lstStyle/>
          <a:p>
            <a:pPr>
              <a:spcBef>
                <a:spcPts val="0"/>
              </a:spcBef>
              <a:spcAft>
                <a:spcPts val="1200"/>
              </a:spcAft>
            </a:pPr>
            <a:endParaRPr lang="en-US" sz="2800" dirty="0"/>
          </a:p>
          <a:p>
            <a:r>
              <a:rPr lang="en-US" sz="2800" dirty="0"/>
              <a:t>CITY STYLE GUIDE </a:t>
            </a:r>
          </a:p>
          <a:p>
            <a:pPr>
              <a:spcBef>
                <a:spcPts val="0"/>
              </a:spcBef>
            </a:pPr>
            <a:r>
              <a:rPr lang="en-US" sz="2800" dirty="0"/>
              <a:t>Reading a city document should not require a government reference guide. Unless you are sure your audiences knows your jargon, avoid it or explain it as you go. Remember, your main goal is to be understood. (No, it doesn’t help to put the acronym after the term in parentheses.)</a:t>
            </a:r>
          </a:p>
        </p:txBody>
      </p:sp>
    </p:spTree>
    <p:extLst>
      <p:ext uri="{BB962C8B-B14F-4D97-AF65-F5344CB8AC3E}">
        <p14:creationId xmlns:p14="http://schemas.microsoft.com/office/powerpoint/2010/main" val="30142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D258E-8AD6-403C-8EBF-75B02FC9B93F}"/>
              </a:ext>
            </a:extLst>
          </p:cNvPr>
          <p:cNvSpPr>
            <a:spLocks noGrp="1"/>
          </p:cNvSpPr>
          <p:nvPr>
            <p:ph type="title"/>
          </p:nvPr>
        </p:nvSpPr>
        <p:spPr/>
        <p:txBody>
          <a:bodyPr>
            <a:normAutofit/>
          </a:bodyPr>
          <a:lstStyle/>
          <a:p>
            <a:r>
              <a:rPr lang="en-US" sz="6000" dirty="0"/>
              <a:t>Slash the slash </a:t>
            </a:r>
          </a:p>
        </p:txBody>
      </p:sp>
      <p:sp>
        <p:nvSpPr>
          <p:cNvPr id="3" name="Content Placeholder 2">
            <a:extLst>
              <a:ext uri="{FF2B5EF4-FFF2-40B4-BE49-F238E27FC236}">
                <a16:creationId xmlns:a16="http://schemas.microsoft.com/office/drawing/2014/main" id="{D47D2CBE-4708-4FDD-8A05-9B17A790D30E}"/>
              </a:ext>
            </a:extLst>
          </p:cNvPr>
          <p:cNvSpPr>
            <a:spLocks noGrp="1"/>
          </p:cNvSpPr>
          <p:nvPr>
            <p:ph idx="1"/>
          </p:nvPr>
        </p:nvSpPr>
        <p:spPr>
          <a:xfrm>
            <a:off x="838200" y="2141537"/>
            <a:ext cx="10515600" cy="4351338"/>
          </a:xfrm>
        </p:spPr>
        <p:txBody>
          <a:bodyPr/>
          <a:lstStyle/>
          <a:p>
            <a:r>
              <a:rPr lang="en-US" dirty="0"/>
              <a:t>A slash does not mean “and.” </a:t>
            </a:r>
          </a:p>
          <a:p>
            <a:r>
              <a:rPr lang="en-US" dirty="0"/>
              <a:t>Use a slash, rather than a hyphen, for constructions such as and/or, either/or, over/under.</a:t>
            </a:r>
          </a:p>
          <a:p>
            <a:r>
              <a:rPr lang="en-US" dirty="0"/>
              <a:t>Don’t use a slash in between two words that mean the same thing if you must introduce both terms. </a:t>
            </a:r>
          </a:p>
        </p:txBody>
      </p:sp>
    </p:spTree>
    <p:extLst>
      <p:ext uri="{BB962C8B-B14F-4D97-AF65-F5344CB8AC3E}">
        <p14:creationId xmlns:p14="http://schemas.microsoft.com/office/powerpoint/2010/main" val="1190627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D258E-8AD6-403C-8EBF-75B02FC9B93F}"/>
              </a:ext>
            </a:extLst>
          </p:cNvPr>
          <p:cNvSpPr>
            <a:spLocks noGrp="1"/>
          </p:cNvSpPr>
          <p:nvPr>
            <p:ph type="title"/>
          </p:nvPr>
        </p:nvSpPr>
        <p:spPr/>
        <p:txBody>
          <a:bodyPr>
            <a:normAutofit/>
          </a:bodyPr>
          <a:lstStyle/>
          <a:p>
            <a:r>
              <a:rPr lang="en-US" sz="6000" dirty="0"/>
              <a:t>Semicolons are hard  </a:t>
            </a:r>
          </a:p>
        </p:txBody>
      </p:sp>
      <p:sp>
        <p:nvSpPr>
          <p:cNvPr id="3" name="Content Placeholder 2">
            <a:extLst>
              <a:ext uri="{FF2B5EF4-FFF2-40B4-BE49-F238E27FC236}">
                <a16:creationId xmlns:a16="http://schemas.microsoft.com/office/drawing/2014/main" id="{D47D2CBE-4708-4FDD-8A05-9B17A790D30E}"/>
              </a:ext>
            </a:extLst>
          </p:cNvPr>
          <p:cNvSpPr>
            <a:spLocks noGrp="1"/>
          </p:cNvSpPr>
          <p:nvPr>
            <p:ph idx="1"/>
          </p:nvPr>
        </p:nvSpPr>
        <p:spPr>
          <a:xfrm>
            <a:off x="838200" y="1825625"/>
            <a:ext cx="10515600" cy="4667250"/>
          </a:xfrm>
        </p:spPr>
        <p:txBody>
          <a:bodyPr/>
          <a:lstStyle/>
          <a:p>
            <a:pPr marL="0" indent="0">
              <a:spcBef>
                <a:spcPts val="0"/>
              </a:spcBef>
              <a:buNone/>
            </a:pPr>
            <a:r>
              <a:rPr lang="en-US" u="sng" dirty="0"/>
              <a:t>Not that hard</a:t>
            </a:r>
          </a:p>
          <a:p>
            <a:pPr marL="0" indent="0">
              <a:spcBef>
                <a:spcPts val="0"/>
              </a:spcBef>
              <a:buNone/>
            </a:pPr>
            <a:r>
              <a:rPr lang="en-US" dirty="0"/>
              <a:t>Use to separate items in a list that also must be set off by commas: “The City Council approved the contracts with Amalgamated Industries, of Anaheim; Best Builders, of Barstow; and Consolidated Contractors, of Colton.”</a:t>
            </a:r>
          </a:p>
          <a:p>
            <a:pPr marL="0" indent="0">
              <a:spcBef>
                <a:spcPts val="0"/>
              </a:spcBef>
              <a:buNone/>
            </a:pPr>
            <a:endParaRPr lang="en-US" dirty="0"/>
          </a:p>
          <a:p>
            <a:pPr marL="0" indent="0">
              <a:buNone/>
            </a:pPr>
            <a:r>
              <a:rPr lang="en-US" u="sng" dirty="0"/>
              <a:t>Hard (at least for me)</a:t>
            </a:r>
          </a:p>
          <a:p>
            <a:pPr marL="0" indent="0">
              <a:spcBef>
                <a:spcPts val="0"/>
              </a:spcBef>
              <a:spcAft>
                <a:spcPts val="600"/>
              </a:spcAft>
              <a:buNone/>
            </a:pPr>
            <a:r>
              <a:rPr lang="en-US" dirty="0"/>
              <a:t>Use to separate two related but distinct thoughts: “The package was due last week</a:t>
            </a:r>
            <a:r>
              <a:rPr lang="en-US" dirty="0">
                <a:solidFill>
                  <a:srgbClr val="C00000"/>
                </a:solidFill>
              </a:rPr>
              <a:t>;</a:t>
            </a:r>
            <a:r>
              <a:rPr lang="en-US" dirty="0"/>
              <a:t> it arrived today. “</a:t>
            </a:r>
          </a:p>
          <a:p>
            <a:pPr marL="0" indent="0">
              <a:spcBef>
                <a:spcPts val="0"/>
              </a:spcBef>
              <a:buNone/>
            </a:pPr>
            <a:r>
              <a:rPr lang="en-US" dirty="0"/>
              <a:t>Tip: Just use ”and,” ”but” or ”for.” Or make it two sentences.</a:t>
            </a:r>
          </a:p>
          <a:p>
            <a:pPr marL="0" indent="0">
              <a:buNone/>
            </a:pPr>
            <a:endParaRPr lang="en-US" dirty="0"/>
          </a:p>
        </p:txBody>
      </p:sp>
    </p:spTree>
    <p:extLst>
      <p:ext uri="{BB962C8B-B14F-4D97-AF65-F5344CB8AC3E}">
        <p14:creationId xmlns:p14="http://schemas.microsoft.com/office/powerpoint/2010/main" val="1104202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D258E-8AD6-403C-8EBF-75B02FC9B93F}"/>
              </a:ext>
            </a:extLst>
          </p:cNvPr>
          <p:cNvSpPr>
            <a:spLocks noGrp="1"/>
          </p:cNvSpPr>
          <p:nvPr>
            <p:ph type="title"/>
          </p:nvPr>
        </p:nvSpPr>
        <p:spPr/>
        <p:txBody>
          <a:bodyPr>
            <a:normAutofit/>
          </a:bodyPr>
          <a:lstStyle/>
          <a:p>
            <a:r>
              <a:rPr lang="en-US" sz="6000" dirty="0"/>
              <a:t>Parenthetically speaking </a:t>
            </a:r>
          </a:p>
        </p:txBody>
      </p:sp>
      <p:sp>
        <p:nvSpPr>
          <p:cNvPr id="3" name="Content Placeholder 2">
            <a:extLst>
              <a:ext uri="{FF2B5EF4-FFF2-40B4-BE49-F238E27FC236}">
                <a16:creationId xmlns:a16="http://schemas.microsoft.com/office/drawing/2014/main" id="{D47D2CBE-4708-4FDD-8A05-9B17A790D30E}"/>
              </a:ext>
            </a:extLst>
          </p:cNvPr>
          <p:cNvSpPr>
            <a:spLocks noGrp="1"/>
          </p:cNvSpPr>
          <p:nvPr>
            <p:ph idx="1"/>
          </p:nvPr>
        </p:nvSpPr>
        <p:spPr>
          <a:xfrm>
            <a:off x="838200" y="1825625"/>
            <a:ext cx="10515600" cy="2614028"/>
          </a:xfrm>
        </p:spPr>
        <p:txBody>
          <a:bodyPr>
            <a:normAutofit/>
          </a:bodyPr>
          <a:lstStyle/>
          <a:p>
            <a:pPr marL="0" indent="0">
              <a:buNone/>
            </a:pPr>
            <a:r>
              <a:rPr lang="en-US" dirty="0"/>
              <a:t>A parenthesis acts almost like a period, a full stop, and a lot of time we use it to insert a fact in a shorthand way.</a:t>
            </a:r>
          </a:p>
          <a:p>
            <a:pPr marL="0" indent="0">
              <a:buNone/>
            </a:pPr>
            <a:r>
              <a:rPr lang="en-US" dirty="0"/>
              <a:t>It’s usually a smoother read to either use commas or write it out. </a:t>
            </a:r>
          </a:p>
          <a:p>
            <a:pPr lvl="1"/>
            <a:r>
              <a:rPr lang="en-US" sz="2800" dirty="0"/>
              <a:t>The company committed 40% </a:t>
            </a:r>
            <a:r>
              <a:rPr lang="en-US" sz="2800" u="sng" dirty="0"/>
              <a:t>($327,300) </a:t>
            </a:r>
            <a:r>
              <a:rPr lang="en-US" sz="2800" dirty="0"/>
              <a:t>to the project. </a:t>
            </a:r>
          </a:p>
          <a:p>
            <a:pPr lvl="1"/>
            <a:r>
              <a:rPr lang="en-US" sz="2800" dirty="0"/>
              <a:t>The company committed 40%</a:t>
            </a:r>
            <a:r>
              <a:rPr lang="en-US" sz="2800" u="sng" dirty="0"/>
              <a:t>, or $327,300, </a:t>
            </a:r>
            <a:r>
              <a:rPr lang="en-US" sz="2800" dirty="0"/>
              <a:t>to the project.</a:t>
            </a:r>
          </a:p>
        </p:txBody>
      </p:sp>
      <p:sp>
        <p:nvSpPr>
          <p:cNvPr id="4" name="TextBox 3">
            <a:extLst>
              <a:ext uri="{FF2B5EF4-FFF2-40B4-BE49-F238E27FC236}">
                <a16:creationId xmlns:a16="http://schemas.microsoft.com/office/drawing/2014/main" id="{4F7B9031-A5AF-4A43-81AE-E2F5DA446D46}"/>
              </a:ext>
            </a:extLst>
          </p:cNvPr>
          <p:cNvSpPr txBox="1"/>
          <p:nvPr/>
        </p:nvSpPr>
        <p:spPr>
          <a:xfrm>
            <a:off x="838200" y="4066674"/>
            <a:ext cx="10258926" cy="2523768"/>
          </a:xfrm>
          <a:prstGeom prst="rect">
            <a:avLst/>
          </a:prstGeom>
          <a:noFill/>
        </p:spPr>
        <p:txBody>
          <a:bodyPr wrap="square" rtlCol="0">
            <a:spAutoFit/>
          </a:bodyPr>
          <a:lstStyle/>
          <a:p>
            <a:endParaRPr lang="en-US" sz="2800" dirty="0"/>
          </a:p>
          <a:p>
            <a:r>
              <a:rPr lang="en-US" sz="2800" u="sng" dirty="0"/>
              <a:t>AP stylebook</a:t>
            </a:r>
          </a:p>
          <a:p>
            <a:r>
              <a:rPr lang="en-US" sz="2800" dirty="0"/>
              <a:t> “… Be sparing with them. Parentheses are jarring to the reader. …The temptation to use parentheses is a clue that a sentence is becoming contorted. Try to write it another way.”</a:t>
            </a:r>
          </a:p>
          <a:p>
            <a:endParaRPr lang="en-US" dirty="0"/>
          </a:p>
        </p:txBody>
      </p:sp>
    </p:spTree>
    <p:extLst>
      <p:ext uri="{BB962C8B-B14F-4D97-AF65-F5344CB8AC3E}">
        <p14:creationId xmlns:p14="http://schemas.microsoft.com/office/powerpoint/2010/main" val="19077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D258E-8AD6-403C-8EBF-75B02FC9B93F}"/>
              </a:ext>
            </a:extLst>
          </p:cNvPr>
          <p:cNvSpPr>
            <a:spLocks noGrp="1"/>
          </p:cNvSpPr>
          <p:nvPr>
            <p:ph type="title"/>
          </p:nvPr>
        </p:nvSpPr>
        <p:spPr/>
        <p:txBody>
          <a:bodyPr>
            <a:normAutofit/>
          </a:bodyPr>
          <a:lstStyle/>
          <a:p>
            <a:r>
              <a:rPr lang="en-US" sz="6000" dirty="0"/>
              <a:t>Dates and times </a:t>
            </a:r>
          </a:p>
        </p:txBody>
      </p:sp>
      <p:sp>
        <p:nvSpPr>
          <p:cNvPr id="3" name="Content Placeholder 2">
            <a:extLst>
              <a:ext uri="{FF2B5EF4-FFF2-40B4-BE49-F238E27FC236}">
                <a16:creationId xmlns:a16="http://schemas.microsoft.com/office/drawing/2014/main" id="{D47D2CBE-4708-4FDD-8A05-9B17A790D30E}"/>
              </a:ext>
            </a:extLst>
          </p:cNvPr>
          <p:cNvSpPr>
            <a:spLocks noGrp="1"/>
          </p:cNvSpPr>
          <p:nvPr>
            <p:ph idx="1"/>
          </p:nvPr>
        </p:nvSpPr>
        <p:spPr>
          <a:xfrm>
            <a:off x="838200" y="2141537"/>
            <a:ext cx="10515600" cy="4351338"/>
          </a:xfrm>
        </p:spPr>
        <p:txBody>
          <a:bodyPr>
            <a:normAutofit/>
          </a:bodyPr>
          <a:lstStyle/>
          <a:p>
            <a:r>
              <a:rPr lang="en-US" dirty="0"/>
              <a:t>When month is used with a specific date, abbreviate these months this way:</a:t>
            </a:r>
          </a:p>
          <a:p>
            <a:pPr marL="457200" lvl="1" indent="0">
              <a:spcAft>
                <a:spcPts val="1200"/>
              </a:spcAft>
              <a:buNone/>
            </a:pPr>
            <a:r>
              <a:rPr lang="en-US" sz="2800" dirty="0"/>
              <a:t> Jan., Feb., Aug., Sept., Oct., Nov. and Dec. </a:t>
            </a:r>
          </a:p>
          <a:p>
            <a:r>
              <a:rPr lang="en-US" dirty="0"/>
              <a:t>When a phrase lists only a month and a year, don’t separate the year with commas. When a phrase refers to a month, day and year, set off the year with commas.</a:t>
            </a:r>
          </a:p>
        </p:txBody>
      </p:sp>
    </p:spTree>
    <p:extLst>
      <p:ext uri="{BB962C8B-B14F-4D97-AF65-F5344CB8AC3E}">
        <p14:creationId xmlns:p14="http://schemas.microsoft.com/office/powerpoint/2010/main" val="1021111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D258E-8AD6-403C-8EBF-75B02FC9B93F}"/>
              </a:ext>
            </a:extLst>
          </p:cNvPr>
          <p:cNvSpPr>
            <a:spLocks noGrp="1"/>
          </p:cNvSpPr>
          <p:nvPr>
            <p:ph type="title"/>
          </p:nvPr>
        </p:nvSpPr>
        <p:spPr/>
        <p:txBody>
          <a:bodyPr>
            <a:normAutofit/>
          </a:bodyPr>
          <a:lstStyle/>
          <a:p>
            <a:r>
              <a:rPr lang="en-US" sz="6000" dirty="0"/>
              <a:t>Dates and times examples  </a:t>
            </a:r>
          </a:p>
        </p:txBody>
      </p:sp>
      <p:sp>
        <p:nvSpPr>
          <p:cNvPr id="3" name="Content Placeholder 2">
            <a:extLst>
              <a:ext uri="{FF2B5EF4-FFF2-40B4-BE49-F238E27FC236}">
                <a16:creationId xmlns:a16="http://schemas.microsoft.com/office/drawing/2014/main" id="{D47D2CBE-4708-4FDD-8A05-9B17A790D30E}"/>
              </a:ext>
            </a:extLst>
          </p:cNvPr>
          <p:cNvSpPr>
            <a:spLocks noGrp="1"/>
          </p:cNvSpPr>
          <p:nvPr>
            <p:ph idx="1"/>
          </p:nvPr>
        </p:nvSpPr>
        <p:spPr>
          <a:xfrm>
            <a:off x="838200" y="2506662"/>
            <a:ext cx="10515600" cy="4351338"/>
          </a:xfrm>
        </p:spPr>
        <p:txBody>
          <a:bodyPr>
            <a:normAutofit/>
          </a:bodyPr>
          <a:lstStyle/>
          <a:p>
            <a:pPr>
              <a:spcBef>
                <a:spcPts val="0"/>
              </a:spcBef>
            </a:pPr>
            <a:r>
              <a:rPr lang="en-US" dirty="0"/>
              <a:t>The city updated the plan in January 2016. </a:t>
            </a:r>
          </a:p>
          <a:p>
            <a:pPr>
              <a:spcBef>
                <a:spcPts val="0"/>
              </a:spcBef>
            </a:pPr>
            <a:r>
              <a:rPr lang="en-US" dirty="0"/>
              <a:t>The hearing was Jan. 2. </a:t>
            </a:r>
          </a:p>
          <a:p>
            <a:pPr>
              <a:spcBef>
                <a:spcPts val="0"/>
              </a:spcBef>
            </a:pPr>
            <a:r>
              <a:rPr lang="en-US" dirty="0"/>
              <a:t>The council voted May 8. </a:t>
            </a:r>
          </a:p>
          <a:p>
            <a:pPr>
              <a:spcBef>
                <a:spcPts val="0"/>
              </a:spcBef>
            </a:pPr>
            <a:r>
              <a:rPr lang="en-US" dirty="0"/>
              <a:t>Feb. 14, 2013, was the target date. </a:t>
            </a:r>
          </a:p>
          <a:p>
            <a:pPr>
              <a:spcBef>
                <a:spcPts val="0"/>
              </a:spcBef>
            </a:pPr>
            <a:r>
              <a:rPr lang="en-US" dirty="0"/>
              <a:t>The board approved the plan Friday, Dec. 3.</a:t>
            </a:r>
          </a:p>
          <a:p>
            <a:pPr>
              <a:spcBef>
                <a:spcPts val="0"/>
              </a:spcBef>
            </a:pPr>
            <a:r>
              <a:rPr lang="en-US" dirty="0"/>
              <a:t>The meeting will be held from 10 a.m.-noon, Tuesday, July 13, 2021.</a:t>
            </a:r>
          </a:p>
          <a:p>
            <a:pPr>
              <a:spcBef>
                <a:spcPts val="0"/>
              </a:spcBef>
            </a:pPr>
            <a:r>
              <a:rPr lang="en-US" dirty="0"/>
              <a:t>The building will be open from 9 a.m.-5 p.m., Monday through Friday.</a:t>
            </a:r>
          </a:p>
        </p:txBody>
      </p:sp>
    </p:spTree>
    <p:extLst>
      <p:ext uri="{BB962C8B-B14F-4D97-AF65-F5344CB8AC3E}">
        <p14:creationId xmlns:p14="http://schemas.microsoft.com/office/powerpoint/2010/main" val="1364037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95C1F-22E6-48DD-991B-23E77FD0A571}"/>
              </a:ext>
            </a:extLst>
          </p:cNvPr>
          <p:cNvSpPr>
            <a:spLocks noGrp="1"/>
          </p:cNvSpPr>
          <p:nvPr>
            <p:ph type="ctrTitle"/>
          </p:nvPr>
        </p:nvSpPr>
        <p:spPr>
          <a:xfrm>
            <a:off x="2266948" y="1300856"/>
            <a:ext cx="8077201" cy="1655762"/>
          </a:xfrm>
        </p:spPr>
        <p:txBody>
          <a:bodyPr>
            <a:noAutofit/>
          </a:bodyPr>
          <a:lstStyle/>
          <a:p>
            <a:pPr algn="l"/>
            <a:br>
              <a:rPr lang="en-US" sz="2800" dirty="0"/>
            </a:br>
            <a:br>
              <a:rPr lang="en-US" sz="2800" dirty="0"/>
            </a:br>
            <a:r>
              <a:rPr lang="en-US" sz="2800" dirty="0"/>
              <a:t>“When you know something, it’s extraordinarily difficult to know what it’s like not to know it. </a:t>
            </a:r>
            <a:br>
              <a:rPr lang="en-US" sz="2800" dirty="0"/>
            </a:br>
            <a:r>
              <a:rPr lang="en-US" sz="2800" dirty="0"/>
              <a:t>Your own knowledge seems so obvious that you’re apt to think that everyone else knows it, too.”</a:t>
            </a:r>
          </a:p>
        </p:txBody>
      </p:sp>
      <p:sp>
        <p:nvSpPr>
          <p:cNvPr id="3" name="Subtitle 2">
            <a:extLst>
              <a:ext uri="{FF2B5EF4-FFF2-40B4-BE49-F238E27FC236}">
                <a16:creationId xmlns:a16="http://schemas.microsoft.com/office/drawing/2014/main" id="{7B4A485F-3DCF-4CB2-95C6-4FB08662C3A6}"/>
              </a:ext>
            </a:extLst>
          </p:cNvPr>
          <p:cNvSpPr>
            <a:spLocks noGrp="1"/>
          </p:cNvSpPr>
          <p:nvPr>
            <p:ph type="subTitle" idx="1"/>
          </p:nvPr>
        </p:nvSpPr>
        <p:spPr>
          <a:xfrm>
            <a:off x="4559808" y="3701357"/>
            <a:ext cx="5632704" cy="1655762"/>
          </a:xfrm>
        </p:spPr>
        <p:txBody>
          <a:bodyPr/>
          <a:lstStyle/>
          <a:p>
            <a:pPr algn="l"/>
            <a:r>
              <a:rPr lang="en-US" b="1" dirty="0"/>
              <a:t>Steven Pinker – </a:t>
            </a:r>
          </a:p>
          <a:p>
            <a:pPr algn="r"/>
            <a:r>
              <a:rPr lang="en-US" dirty="0"/>
              <a:t>Cognitive psychologist, linguist, author of writing manual “The Sense of Style”</a:t>
            </a:r>
          </a:p>
        </p:txBody>
      </p:sp>
      <p:sp>
        <p:nvSpPr>
          <p:cNvPr id="5" name="Title 1">
            <a:extLst>
              <a:ext uri="{FF2B5EF4-FFF2-40B4-BE49-F238E27FC236}">
                <a16:creationId xmlns:a16="http://schemas.microsoft.com/office/drawing/2014/main" id="{E3F0CEAE-C994-43EE-A917-8DF6B3EAC090}"/>
              </a:ext>
            </a:extLst>
          </p:cNvPr>
          <p:cNvSpPr txBox="1">
            <a:spLocks/>
          </p:cNvSpPr>
          <p:nvPr/>
        </p:nvSpPr>
        <p:spPr>
          <a:xfrm>
            <a:off x="1662112" y="255588"/>
            <a:ext cx="8867775" cy="95408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The “curse of knowledge”</a:t>
            </a:r>
          </a:p>
        </p:txBody>
      </p:sp>
      <p:pic>
        <p:nvPicPr>
          <p:cNvPr id="1026" name="Picture 2" descr="Steven Pinker Wants Enlightenment Now! – Reason.com">
            <a:extLst>
              <a:ext uri="{FF2B5EF4-FFF2-40B4-BE49-F238E27FC236}">
                <a16:creationId xmlns:a16="http://schemas.microsoft.com/office/drawing/2014/main" id="{BC61EDBB-D5DF-47A7-A0FB-D984FD20BD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180" y="3673099"/>
            <a:ext cx="3341678" cy="2459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2454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D258E-8AD6-403C-8EBF-75B02FC9B93F}"/>
              </a:ext>
            </a:extLst>
          </p:cNvPr>
          <p:cNvSpPr>
            <a:spLocks noGrp="1"/>
          </p:cNvSpPr>
          <p:nvPr>
            <p:ph type="title"/>
          </p:nvPr>
        </p:nvSpPr>
        <p:spPr/>
        <p:txBody>
          <a:bodyPr>
            <a:normAutofit/>
          </a:bodyPr>
          <a:lstStyle/>
          <a:p>
            <a:r>
              <a:rPr lang="en-US" sz="6000" dirty="0"/>
              <a:t>Let lists be lists </a:t>
            </a:r>
          </a:p>
        </p:txBody>
      </p:sp>
      <p:sp>
        <p:nvSpPr>
          <p:cNvPr id="3" name="Content Placeholder 2">
            <a:extLst>
              <a:ext uri="{FF2B5EF4-FFF2-40B4-BE49-F238E27FC236}">
                <a16:creationId xmlns:a16="http://schemas.microsoft.com/office/drawing/2014/main" id="{D47D2CBE-4708-4FDD-8A05-9B17A790D30E}"/>
              </a:ext>
            </a:extLst>
          </p:cNvPr>
          <p:cNvSpPr>
            <a:spLocks noGrp="1"/>
          </p:cNvSpPr>
          <p:nvPr>
            <p:ph idx="1"/>
          </p:nvPr>
        </p:nvSpPr>
        <p:spPr/>
        <p:txBody>
          <a:bodyPr>
            <a:normAutofit fontScale="92500" lnSpcReduction="10000"/>
          </a:bodyPr>
          <a:lstStyle/>
          <a:p>
            <a:r>
              <a:rPr lang="en-US" dirty="0"/>
              <a:t>A long list in a sentence format can be hard to follow and to compare the items. A bulleted or numbered list is easier on the reader.</a:t>
            </a:r>
          </a:p>
          <a:p>
            <a:r>
              <a:rPr lang="en-US" dirty="0"/>
              <a:t>A numbered or bulleted list does not need semicolons, commas or periods after each item unless they are complete sentences that require periods, like these. </a:t>
            </a:r>
          </a:p>
          <a:p>
            <a:r>
              <a:rPr lang="en-US" dirty="0"/>
              <a:t>With a few exceptions, lists don’t need “and”s and “or”s either. </a:t>
            </a:r>
          </a:p>
          <a:p>
            <a:pPr marL="0" indent="0">
              <a:buNone/>
            </a:pPr>
            <a:endParaRPr lang="en-US" dirty="0"/>
          </a:p>
          <a:p>
            <a:pPr marL="0" indent="0">
              <a:buNone/>
            </a:pPr>
            <a:r>
              <a:rPr lang="en-US" dirty="0"/>
              <a:t>Staff recommends the council:</a:t>
            </a:r>
          </a:p>
          <a:p>
            <a:pPr lvl="1">
              <a:buFont typeface="Wingdings" panose="05000000000000000000" pitchFamily="2" charset="2"/>
              <a:buChar char="§"/>
            </a:pPr>
            <a:r>
              <a:rPr lang="en-US" sz="2800" dirty="0"/>
              <a:t>Approve the resolution approving the change in city policy</a:t>
            </a:r>
          </a:p>
          <a:p>
            <a:pPr lvl="1">
              <a:buFont typeface="Wingdings" panose="05000000000000000000" pitchFamily="2" charset="2"/>
              <a:buChar char="§"/>
            </a:pPr>
            <a:r>
              <a:rPr lang="en-US" sz="2800" dirty="0"/>
              <a:t>Consider the implementation options listed below </a:t>
            </a:r>
          </a:p>
          <a:p>
            <a:pPr lvl="1">
              <a:buFont typeface="Wingdings" panose="05000000000000000000" pitchFamily="2" charset="2"/>
              <a:buChar char="§"/>
            </a:pPr>
            <a:r>
              <a:rPr lang="en-US" sz="2800" dirty="0"/>
              <a:t>Direct staff on how to implement the change</a:t>
            </a:r>
          </a:p>
          <a:p>
            <a:endParaRPr lang="en-US" dirty="0"/>
          </a:p>
        </p:txBody>
      </p:sp>
    </p:spTree>
    <p:extLst>
      <p:ext uri="{BB962C8B-B14F-4D97-AF65-F5344CB8AC3E}">
        <p14:creationId xmlns:p14="http://schemas.microsoft.com/office/powerpoint/2010/main" val="3071170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D258E-8AD6-403C-8EBF-75B02FC9B93F}"/>
              </a:ext>
            </a:extLst>
          </p:cNvPr>
          <p:cNvSpPr>
            <a:spLocks noGrp="1"/>
          </p:cNvSpPr>
          <p:nvPr>
            <p:ph type="title"/>
          </p:nvPr>
        </p:nvSpPr>
        <p:spPr/>
        <p:txBody>
          <a:bodyPr>
            <a:normAutofit/>
          </a:bodyPr>
          <a:lstStyle/>
          <a:p>
            <a:r>
              <a:rPr lang="en-US" sz="6000" dirty="0"/>
              <a:t>The dreaded Oxford comma* </a:t>
            </a:r>
          </a:p>
        </p:txBody>
      </p:sp>
      <p:sp>
        <p:nvSpPr>
          <p:cNvPr id="3" name="Content Placeholder 2">
            <a:extLst>
              <a:ext uri="{FF2B5EF4-FFF2-40B4-BE49-F238E27FC236}">
                <a16:creationId xmlns:a16="http://schemas.microsoft.com/office/drawing/2014/main" id="{D47D2CBE-4708-4FDD-8A05-9B17A790D30E}"/>
              </a:ext>
            </a:extLst>
          </p:cNvPr>
          <p:cNvSpPr>
            <a:spLocks noGrp="1"/>
          </p:cNvSpPr>
          <p:nvPr>
            <p:ph idx="1"/>
          </p:nvPr>
        </p:nvSpPr>
        <p:spPr>
          <a:xfrm>
            <a:off x="8743950" y="6280943"/>
            <a:ext cx="5715000" cy="423863"/>
          </a:xfrm>
        </p:spPr>
        <p:txBody>
          <a:bodyPr>
            <a:normAutofit fontScale="92500" lnSpcReduction="10000"/>
          </a:bodyPr>
          <a:lstStyle/>
          <a:p>
            <a:pPr marL="0" indent="0">
              <a:buNone/>
            </a:pPr>
            <a:r>
              <a:rPr lang="en-US" dirty="0"/>
              <a:t>* He’s clearly biased.</a:t>
            </a:r>
          </a:p>
        </p:txBody>
      </p:sp>
      <p:sp>
        <p:nvSpPr>
          <p:cNvPr id="4" name="TextBox 3">
            <a:extLst>
              <a:ext uri="{FF2B5EF4-FFF2-40B4-BE49-F238E27FC236}">
                <a16:creationId xmlns:a16="http://schemas.microsoft.com/office/drawing/2014/main" id="{720A5B71-5FFE-4737-A420-1A50C8DE47C6}"/>
              </a:ext>
            </a:extLst>
          </p:cNvPr>
          <p:cNvSpPr txBox="1"/>
          <p:nvPr/>
        </p:nvSpPr>
        <p:spPr>
          <a:xfrm>
            <a:off x="838200" y="2289498"/>
            <a:ext cx="10515600" cy="2677656"/>
          </a:xfrm>
          <a:prstGeom prst="rect">
            <a:avLst/>
          </a:prstGeom>
          <a:noFill/>
        </p:spPr>
        <p:txBody>
          <a:bodyPr wrap="square" rtlCol="0">
            <a:spAutoFit/>
          </a:bodyPr>
          <a:lstStyle/>
          <a:p>
            <a:r>
              <a:rPr lang="en-US" sz="2800" dirty="0"/>
              <a:t>This is the comma that goes before “and” in a list, as in, “My favorite foods are pizza, spaghetti, and steak.”</a:t>
            </a:r>
          </a:p>
          <a:p>
            <a:endParaRPr lang="en-US" sz="2800" dirty="0"/>
          </a:p>
          <a:p>
            <a:pPr marL="457200" indent="-457200">
              <a:buFont typeface="Arial" panose="020B0604020202020204" pitchFamily="34" charset="0"/>
              <a:buChar char="•"/>
            </a:pPr>
            <a:r>
              <a:rPr lang="en-US" sz="2800" dirty="0"/>
              <a:t>Usually not needed, acts like a little speed bump</a:t>
            </a:r>
          </a:p>
          <a:p>
            <a:pPr marL="457200" indent="-457200">
              <a:buFont typeface="Arial" panose="020B0604020202020204" pitchFamily="34" charset="0"/>
              <a:buChar char="•"/>
            </a:pPr>
            <a:r>
              <a:rPr lang="en-US" sz="2800" dirty="0"/>
              <a:t>Needed when last two items in the list could be confused as one</a:t>
            </a:r>
          </a:p>
          <a:p>
            <a:endParaRPr lang="en-US" sz="2800" dirty="0"/>
          </a:p>
        </p:txBody>
      </p:sp>
    </p:spTree>
    <p:extLst>
      <p:ext uri="{BB962C8B-B14F-4D97-AF65-F5344CB8AC3E}">
        <p14:creationId xmlns:p14="http://schemas.microsoft.com/office/powerpoint/2010/main" val="41518848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D258E-8AD6-403C-8EBF-75B02FC9B93F}"/>
              </a:ext>
            </a:extLst>
          </p:cNvPr>
          <p:cNvSpPr>
            <a:spLocks noGrp="1"/>
          </p:cNvSpPr>
          <p:nvPr>
            <p:ph type="title"/>
          </p:nvPr>
        </p:nvSpPr>
        <p:spPr/>
        <p:txBody>
          <a:bodyPr>
            <a:normAutofit/>
          </a:bodyPr>
          <a:lstStyle/>
          <a:p>
            <a:r>
              <a:rPr lang="en-US" sz="6000" dirty="0"/>
              <a:t>When Oxford comma is needed</a:t>
            </a:r>
          </a:p>
        </p:txBody>
      </p:sp>
      <p:sp>
        <p:nvSpPr>
          <p:cNvPr id="4" name="TextBox 3">
            <a:extLst>
              <a:ext uri="{FF2B5EF4-FFF2-40B4-BE49-F238E27FC236}">
                <a16:creationId xmlns:a16="http://schemas.microsoft.com/office/drawing/2014/main" id="{720A5B71-5FFE-4737-A420-1A50C8DE47C6}"/>
              </a:ext>
            </a:extLst>
          </p:cNvPr>
          <p:cNvSpPr txBox="1"/>
          <p:nvPr/>
        </p:nvSpPr>
        <p:spPr>
          <a:xfrm>
            <a:off x="2360141" y="2600820"/>
            <a:ext cx="7129848" cy="1815882"/>
          </a:xfrm>
          <a:prstGeom prst="rect">
            <a:avLst/>
          </a:prstGeom>
          <a:noFill/>
        </p:spPr>
        <p:txBody>
          <a:bodyPr wrap="square" rtlCol="0">
            <a:spAutoFit/>
          </a:bodyPr>
          <a:lstStyle/>
          <a:p>
            <a:r>
              <a:rPr lang="en-US" sz="2800" dirty="0"/>
              <a:t>Maine’s overtime law that says it doesn’t apply to “canning, processing, preserving, freezing, drying, marketing, storing, packing for shipment</a:t>
            </a:r>
            <a:r>
              <a:rPr lang="en-US" sz="2800" u="sng" dirty="0">
                <a:solidFill>
                  <a:srgbClr val="C00000"/>
                </a:solidFill>
              </a:rPr>
              <a:t>(,)</a:t>
            </a:r>
            <a:r>
              <a:rPr lang="en-US" sz="2800" dirty="0">
                <a:solidFill>
                  <a:srgbClr val="FF0000"/>
                </a:solidFill>
              </a:rPr>
              <a:t> </a:t>
            </a:r>
            <a:r>
              <a:rPr lang="en-US" sz="2800" dirty="0"/>
              <a:t>or distribution of” foods.</a:t>
            </a:r>
            <a:endParaRPr lang="en-US" dirty="0"/>
          </a:p>
        </p:txBody>
      </p:sp>
      <p:cxnSp>
        <p:nvCxnSpPr>
          <p:cNvPr id="8" name="Straight Arrow Connector 7">
            <a:extLst>
              <a:ext uri="{FF2B5EF4-FFF2-40B4-BE49-F238E27FC236}">
                <a16:creationId xmlns:a16="http://schemas.microsoft.com/office/drawing/2014/main" id="{8692DABD-46B5-472C-A4DB-DBFD2AFDB09D}"/>
              </a:ext>
            </a:extLst>
          </p:cNvPr>
          <p:cNvCxnSpPr>
            <a:cxnSpLocks/>
          </p:cNvCxnSpPr>
          <p:nvPr/>
        </p:nvCxnSpPr>
        <p:spPr>
          <a:xfrm flipH="1" flipV="1">
            <a:off x="3326734" y="4416704"/>
            <a:ext cx="896350" cy="10576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9E18096-C8F5-4B09-A89E-081C3A19DEA2}"/>
              </a:ext>
            </a:extLst>
          </p:cNvPr>
          <p:cNvCxnSpPr>
            <a:cxnSpLocks/>
          </p:cNvCxnSpPr>
          <p:nvPr/>
        </p:nvCxnSpPr>
        <p:spPr>
          <a:xfrm flipV="1">
            <a:off x="4403558" y="4415590"/>
            <a:ext cx="661737" cy="10708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C34DA92-B56C-4038-87EB-4A679F8CD2A1}"/>
              </a:ext>
            </a:extLst>
          </p:cNvPr>
          <p:cNvSpPr txBox="1"/>
          <p:nvPr/>
        </p:nvSpPr>
        <p:spPr>
          <a:xfrm>
            <a:off x="2839453" y="5474368"/>
            <a:ext cx="4632158" cy="461665"/>
          </a:xfrm>
          <a:prstGeom prst="rect">
            <a:avLst/>
          </a:prstGeom>
          <a:noFill/>
        </p:spPr>
        <p:txBody>
          <a:bodyPr wrap="square" rtlCol="0">
            <a:spAutoFit/>
          </a:bodyPr>
          <a:lstStyle/>
          <a:p>
            <a:r>
              <a:rPr lang="en-US" sz="2400" dirty="0"/>
              <a:t>One thing or two things?</a:t>
            </a:r>
          </a:p>
        </p:txBody>
      </p:sp>
    </p:spTree>
    <p:extLst>
      <p:ext uri="{BB962C8B-B14F-4D97-AF65-F5344CB8AC3E}">
        <p14:creationId xmlns:p14="http://schemas.microsoft.com/office/powerpoint/2010/main" val="22178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ppt_x"/>
                                          </p:val>
                                        </p:tav>
                                        <p:tav tm="100000">
                                          <p:val>
                                            <p:strVal val="#ppt_x"/>
                                          </p:val>
                                        </p:tav>
                                      </p:tavLst>
                                    </p:anim>
                                    <p:anim calcmode="lin" valueType="num">
                                      <p:cBhvr additive="base">
                                        <p:cTn id="12" dur="75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750" fill="hold"/>
                                        <p:tgtEl>
                                          <p:spTgt spid="17"/>
                                        </p:tgtEl>
                                        <p:attrNameLst>
                                          <p:attrName>ppt_x</p:attrName>
                                        </p:attrNameLst>
                                      </p:cBhvr>
                                      <p:tavLst>
                                        <p:tav tm="0">
                                          <p:val>
                                            <p:strVal val="#ppt_x"/>
                                          </p:val>
                                        </p:tav>
                                        <p:tav tm="100000">
                                          <p:val>
                                            <p:strVal val="#ppt_x"/>
                                          </p:val>
                                        </p:tav>
                                      </p:tavLst>
                                    </p:anim>
                                    <p:anim calcmode="lin" valueType="num">
                                      <p:cBhvr additive="base">
                                        <p:cTn id="16" dur="75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D258E-8AD6-403C-8EBF-75B02FC9B93F}"/>
              </a:ext>
            </a:extLst>
          </p:cNvPr>
          <p:cNvSpPr>
            <a:spLocks noGrp="1"/>
          </p:cNvSpPr>
          <p:nvPr>
            <p:ph type="title"/>
          </p:nvPr>
        </p:nvSpPr>
        <p:spPr/>
        <p:txBody>
          <a:bodyPr>
            <a:normAutofit/>
          </a:bodyPr>
          <a:lstStyle/>
          <a:p>
            <a:r>
              <a:rPr lang="en-US" sz="6000" dirty="0"/>
              <a:t>Delete unneeded words </a:t>
            </a:r>
          </a:p>
        </p:txBody>
      </p:sp>
      <p:sp>
        <p:nvSpPr>
          <p:cNvPr id="3" name="Content Placeholder 2">
            <a:extLst>
              <a:ext uri="{FF2B5EF4-FFF2-40B4-BE49-F238E27FC236}">
                <a16:creationId xmlns:a16="http://schemas.microsoft.com/office/drawing/2014/main" id="{D47D2CBE-4708-4FDD-8A05-9B17A790D30E}"/>
              </a:ext>
            </a:extLst>
          </p:cNvPr>
          <p:cNvSpPr>
            <a:spLocks noGrp="1"/>
          </p:cNvSpPr>
          <p:nvPr>
            <p:ph idx="1"/>
          </p:nvPr>
        </p:nvSpPr>
        <p:spPr>
          <a:xfrm>
            <a:off x="838200" y="1825625"/>
            <a:ext cx="9978189" cy="4351338"/>
          </a:xfrm>
        </p:spPr>
        <p:txBody>
          <a:bodyPr/>
          <a:lstStyle/>
          <a:p>
            <a:r>
              <a:rPr lang="en-US" dirty="0"/>
              <a:t>Words and phrases such as “furthermore,” “in addition” and “in conclusion” are often not needed. The organization of the text can usually convey that message effectively.</a:t>
            </a:r>
          </a:p>
          <a:p>
            <a:r>
              <a:rPr lang="en-US" dirty="0"/>
              <a:t>If you are writing in the present tense, it is “currently.” Save this word for when you want to imply a change is coming.</a:t>
            </a:r>
          </a:p>
          <a:p>
            <a:r>
              <a:rPr lang="en-US" dirty="0"/>
              <a:t>Avoid using “however” or “but” as a transition when there is no juxtaposition of concepts.</a:t>
            </a:r>
          </a:p>
        </p:txBody>
      </p:sp>
    </p:spTree>
    <p:extLst>
      <p:ext uri="{BB962C8B-B14F-4D97-AF65-F5344CB8AC3E}">
        <p14:creationId xmlns:p14="http://schemas.microsoft.com/office/powerpoint/2010/main" val="19175698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D258E-8AD6-403C-8EBF-75B02FC9B93F}"/>
              </a:ext>
            </a:extLst>
          </p:cNvPr>
          <p:cNvSpPr>
            <a:spLocks noGrp="1"/>
          </p:cNvSpPr>
          <p:nvPr>
            <p:ph type="title"/>
          </p:nvPr>
        </p:nvSpPr>
        <p:spPr/>
        <p:txBody>
          <a:bodyPr>
            <a:normAutofit fontScale="90000"/>
          </a:bodyPr>
          <a:lstStyle/>
          <a:p>
            <a:r>
              <a:rPr lang="en-US" sz="6000" dirty="0"/>
              <a:t>“Because” and “said” are </a:t>
            </a:r>
            <a:br>
              <a:rPr lang="en-US" sz="6000" dirty="0"/>
            </a:br>
            <a:r>
              <a:rPr lang="en-US" sz="6000" dirty="0"/>
              <a:t>    perfectly fine words </a:t>
            </a:r>
          </a:p>
        </p:txBody>
      </p:sp>
      <p:sp>
        <p:nvSpPr>
          <p:cNvPr id="3" name="Content Placeholder 2">
            <a:extLst>
              <a:ext uri="{FF2B5EF4-FFF2-40B4-BE49-F238E27FC236}">
                <a16:creationId xmlns:a16="http://schemas.microsoft.com/office/drawing/2014/main" id="{D47D2CBE-4708-4FDD-8A05-9B17A790D30E}"/>
              </a:ext>
            </a:extLst>
          </p:cNvPr>
          <p:cNvSpPr>
            <a:spLocks noGrp="1"/>
          </p:cNvSpPr>
          <p:nvPr>
            <p:ph idx="1"/>
          </p:nvPr>
        </p:nvSpPr>
        <p:spPr>
          <a:xfrm>
            <a:off x="647700" y="2387600"/>
            <a:ext cx="10515600" cy="4351338"/>
          </a:xfrm>
        </p:spPr>
        <p:txBody>
          <a:bodyPr/>
          <a:lstStyle/>
          <a:p>
            <a:r>
              <a:rPr lang="en-US" dirty="0"/>
              <a:t>Because is clearer than “as” or “since.” It has only one meaning, so requires less thought to process.</a:t>
            </a:r>
          </a:p>
          <a:p>
            <a:r>
              <a:rPr lang="en-US" dirty="0"/>
              <a:t>What’s “due to” for? So we can avoid writing “because” twice in a sentence.</a:t>
            </a:r>
          </a:p>
          <a:p>
            <a:r>
              <a:rPr lang="en-US" dirty="0"/>
              <a:t>Words like “said” or “told” are invisible, they convey the meaning instantly. </a:t>
            </a:r>
          </a:p>
          <a:p>
            <a:r>
              <a:rPr lang="en-US" dirty="0"/>
              <a:t>Words like “reported,” “communicated,” “informed” and “conveyed” aren’t wrong, but they can sound stilted and carry other connotations. </a:t>
            </a:r>
          </a:p>
          <a:p>
            <a:endParaRPr lang="en-US" dirty="0"/>
          </a:p>
        </p:txBody>
      </p:sp>
    </p:spTree>
    <p:extLst>
      <p:ext uri="{BB962C8B-B14F-4D97-AF65-F5344CB8AC3E}">
        <p14:creationId xmlns:p14="http://schemas.microsoft.com/office/powerpoint/2010/main" val="17545726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D258E-8AD6-403C-8EBF-75B02FC9B93F}"/>
              </a:ext>
            </a:extLst>
          </p:cNvPr>
          <p:cNvSpPr>
            <a:spLocks noGrp="1"/>
          </p:cNvSpPr>
          <p:nvPr>
            <p:ph type="title"/>
          </p:nvPr>
        </p:nvSpPr>
        <p:spPr/>
        <p:txBody>
          <a:bodyPr>
            <a:normAutofit/>
          </a:bodyPr>
          <a:lstStyle/>
          <a:p>
            <a:r>
              <a:rPr lang="en-US" sz="6000" dirty="0"/>
              <a:t>That is that, and which is which </a:t>
            </a:r>
          </a:p>
        </p:txBody>
      </p:sp>
      <p:sp>
        <p:nvSpPr>
          <p:cNvPr id="3" name="Content Placeholder 2">
            <a:extLst>
              <a:ext uri="{FF2B5EF4-FFF2-40B4-BE49-F238E27FC236}">
                <a16:creationId xmlns:a16="http://schemas.microsoft.com/office/drawing/2014/main" id="{D47D2CBE-4708-4FDD-8A05-9B17A790D30E}"/>
              </a:ext>
            </a:extLst>
          </p:cNvPr>
          <p:cNvSpPr>
            <a:spLocks noGrp="1"/>
          </p:cNvSpPr>
          <p:nvPr>
            <p:ph idx="1"/>
          </p:nvPr>
        </p:nvSpPr>
        <p:spPr/>
        <p:txBody>
          <a:bodyPr/>
          <a:lstStyle/>
          <a:p>
            <a:pPr marL="0" indent="0">
              <a:buNone/>
            </a:pPr>
            <a:r>
              <a:rPr lang="en-US" dirty="0"/>
              <a:t>If you can drop the clause and not lose the meaning of the sentence, use which. Otherwise, use that.</a:t>
            </a:r>
          </a:p>
          <a:p>
            <a:r>
              <a:rPr lang="en-US" dirty="0"/>
              <a:t>Does the sentence make sense without that clause? Use “which” </a:t>
            </a:r>
          </a:p>
          <a:p>
            <a:r>
              <a:rPr lang="en-US" dirty="0"/>
              <a:t>Does the sentence break without that clause? Use “that” </a:t>
            </a:r>
          </a:p>
          <a:p>
            <a:endParaRPr lang="en-US" dirty="0"/>
          </a:p>
        </p:txBody>
      </p:sp>
    </p:spTree>
    <p:extLst>
      <p:ext uri="{BB962C8B-B14F-4D97-AF65-F5344CB8AC3E}">
        <p14:creationId xmlns:p14="http://schemas.microsoft.com/office/powerpoint/2010/main" val="13378594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D258E-8AD6-403C-8EBF-75B02FC9B93F}"/>
              </a:ext>
            </a:extLst>
          </p:cNvPr>
          <p:cNvSpPr>
            <a:spLocks noGrp="1"/>
          </p:cNvSpPr>
          <p:nvPr>
            <p:ph type="title"/>
          </p:nvPr>
        </p:nvSpPr>
        <p:spPr/>
        <p:txBody>
          <a:bodyPr>
            <a:normAutofit/>
          </a:bodyPr>
          <a:lstStyle/>
          <a:p>
            <a:r>
              <a:rPr lang="en-US" sz="6000" dirty="0"/>
              <a:t>We use sentence case in titles </a:t>
            </a:r>
          </a:p>
        </p:txBody>
      </p:sp>
      <p:sp>
        <p:nvSpPr>
          <p:cNvPr id="3" name="Content Placeholder 2">
            <a:extLst>
              <a:ext uri="{FF2B5EF4-FFF2-40B4-BE49-F238E27FC236}">
                <a16:creationId xmlns:a16="http://schemas.microsoft.com/office/drawing/2014/main" id="{D47D2CBE-4708-4FDD-8A05-9B17A790D30E}"/>
              </a:ext>
            </a:extLst>
          </p:cNvPr>
          <p:cNvSpPr>
            <a:spLocks noGrp="1"/>
          </p:cNvSpPr>
          <p:nvPr>
            <p:ph idx="1"/>
          </p:nvPr>
        </p:nvSpPr>
        <p:spPr>
          <a:xfrm>
            <a:off x="838200" y="1464678"/>
            <a:ext cx="9348788" cy="1207085"/>
          </a:xfrm>
        </p:spPr>
        <p:txBody>
          <a:bodyPr/>
          <a:lstStyle/>
          <a:p>
            <a:r>
              <a:rPr lang="en-US" dirty="0"/>
              <a:t>City is moving away from capitalizing all the words in a document or webpage title</a:t>
            </a:r>
          </a:p>
          <a:p>
            <a:endParaRPr lang="en-US" dirty="0"/>
          </a:p>
          <a:p>
            <a:endParaRPr lang="en-US" dirty="0"/>
          </a:p>
        </p:txBody>
      </p:sp>
      <p:pic>
        <p:nvPicPr>
          <p:cNvPr id="1026" name="Picture 2" descr="One Third of the French Speed Bumps Are Illegal - autoevolution">
            <a:extLst>
              <a:ext uri="{FF2B5EF4-FFF2-40B4-BE49-F238E27FC236}">
                <a16:creationId xmlns:a16="http://schemas.microsoft.com/office/drawing/2014/main" id="{2A52686F-F23F-4D84-8096-C18F207CE6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561" y="3320084"/>
            <a:ext cx="5548312" cy="30396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DCDB999-CADF-4473-B66F-33C691F51F4E}"/>
              </a:ext>
            </a:extLst>
          </p:cNvPr>
          <p:cNvSpPr txBox="1"/>
          <p:nvPr/>
        </p:nvSpPr>
        <p:spPr>
          <a:xfrm>
            <a:off x="838200" y="2519865"/>
            <a:ext cx="11353800" cy="800219"/>
          </a:xfrm>
          <a:prstGeom prst="rect">
            <a:avLst/>
          </a:prstGeom>
          <a:noFill/>
        </p:spPr>
        <p:txBody>
          <a:bodyPr wrap="square" rtlCol="0">
            <a:spAutoFit/>
          </a:bodyPr>
          <a:lstStyle/>
          <a:p>
            <a:pPr marL="285750" indent="-285750">
              <a:buFont typeface="Arial" panose="020B0604020202020204" pitchFamily="34" charset="0"/>
              <a:buChar char="•"/>
            </a:pPr>
            <a:r>
              <a:rPr lang="en-US" sz="2800" dirty="0"/>
              <a:t>Having Every Word Capitalized Makes for a Bumpy Road </a:t>
            </a:r>
          </a:p>
          <a:p>
            <a:endParaRPr lang="en-US" dirty="0"/>
          </a:p>
        </p:txBody>
      </p:sp>
    </p:spTree>
    <p:extLst>
      <p:ext uri="{BB962C8B-B14F-4D97-AF65-F5344CB8AC3E}">
        <p14:creationId xmlns:p14="http://schemas.microsoft.com/office/powerpoint/2010/main" val="412284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750" fill="hold"/>
                                        <p:tgtEl>
                                          <p:spTgt spid="1026"/>
                                        </p:tgtEl>
                                        <p:attrNameLst>
                                          <p:attrName>ppt_x</p:attrName>
                                        </p:attrNameLst>
                                      </p:cBhvr>
                                      <p:tavLst>
                                        <p:tav tm="0">
                                          <p:val>
                                            <p:strVal val="1+#ppt_w/2"/>
                                          </p:val>
                                        </p:tav>
                                        <p:tav tm="100000">
                                          <p:val>
                                            <p:strVal val="#ppt_x"/>
                                          </p:val>
                                        </p:tav>
                                      </p:tavLst>
                                    </p:anim>
                                    <p:anim calcmode="lin" valueType="num">
                                      <p:cBhvr additive="base">
                                        <p:cTn id="12" dur="75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D258E-8AD6-403C-8EBF-75B02FC9B93F}"/>
              </a:ext>
            </a:extLst>
          </p:cNvPr>
          <p:cNvSpPr>
            <a:spLocks noGrp="1"/>
          </p:cNvSpPr>
          <p:nvPr>
            <p:ph type="title"/>
          </p:nvPr>
        </p:nvSpPr>
        <p:spPr>
          <a:xfrm>
            <a:off x="1325478" y="214481"/>
            <a:ext cx="9541043" cy="1325563"/>
          </a:xfrm>
        </p:spPr>
        <p:txBody>
          <a:bodyPr>
            <a:normAutofit/>
          </a:bodyPr>
          <a:lstStyle/>
          <a:p>
            <a:r>
              <a:rPr lang="en-US" sz="6000" dirty="0">
                <a:latin typeface="Algerian" panose="04020705040A02060702" pitchFamily="82" charset="0"/>
              </a:rPr>
              <a:t>A note ON Typography </a:t>
            </a:r>
          </a:p>
        </p:txBody>
      </p:sp>
      <p:sp>
        <p:nvSpPr>
          <p:cNvPr id="3" name="Content Placeholder 2">
            <a:extLst>
              <a:ext uri="{FF2B5EF4-FFF2-40B4-BE49-F238E27FC236}">
                <a16:creationId xmlns:a16="http://schemas.microsoft.com/office/drawing/2014/main" id="{D47D2CBE-4708-4FDD-8A05-9B17A790D30E}"/>
              </a:ext>
            </a:extLst>
          </p:cNvPr>
          <p:cNvSpPr>
            <a:spLocks noGrp="1"/>
          </p:cNvSpPr>
          <p:nvPr>
            <p:ph idx="1"/>
          </p:nvPr>
        </p:nvSpPr>
        <p:spPr>
          <a:xfrm>
            <a:off x="1239254" y="1600204"/>
            <a:ext cx="10515600" cy="1325563"/>
          </a:xfrm>
        </p:spPr>
        <p:txBody>
          <a:bodyPr/>
          <a:lstStyle/>
          <a:p>
            <a:pPr marL="0" indent="0">
              <a:buNone/>
            </a:pPr>
            <a:r>
              <a:rPr lang="en-US" b="1" i="1" u="sng" dirty="0"/>
              <a:t>Excessive formatting,</a:t>
            </a:r>
            <a:r>
              <a:rPr lang="en-US" b="1" i="1" dirty="0"/>
              <a:t> </a:t>
            </a:r>
            <a:r>
              <a:rPr lang="en-US" b="1" dirty="0">
                <a:latin typeface="Broadway" panose="04040905080B02020502" pitchFamily="82" charset="0"/>
              </a:rPr>
              <a:t>u</a:t>
            </a:r>
            <a:r>
              <a:rPr lang="en-US" dirty="0">
                <a:latin typeface="Broadway" panose="04040905080B02020502" pitchFamily="82" charset="0"/>
              </a:rPr>
              <a:t>nusual fonts</a:t>
            </a:r>
            <a:r>
              <a:rPr lang="en-US" dirty="0">
                <a:latin typeface="Franklin Gothic Heavy" panose="020B0903020102020204" pitchFamily="34" charset="0"/>
              </a:rPr>
              <a:t>, </a:t>
            </a:r>
            <a:r>
              <a:rPr lang="en-US" dirty="0"/>
              <a:t>and </a:t>
            </a:r>
            <a:r>
              <a:rPr lang="en-US" dirty="0">
                <a:solidFill>
                  <a:srgbClr val="FF0000"/>
                </a:solidFill>
              </a:rPr>
              <a:t>colors</a:t>
            </a:r>
            <a:r>
              <a:rPr lang="en-US" dirty="0"/>
              <a:t> that do not convey information can be major </a:t>
            </a:r>
            <a:r>
              <a:rPr lang="en-US" b="1" dirty="0"/>
              <a:t>speedbumps</a:t>
            </a:r>
            <a:r>
              <a:rPr lang="en-US" dirty="0"/>
              <a:t> and may even cause </a:t>
            </a:r>
            <a:r>
              <a:rPr lang="en-US" dirty="0">
                <a:solidFill>
                  <a:srgbClr val="00B050"/>
                </a:solidFill>
                <a:latin typeface="Showcard Gothic" panose="04020904020102020604" pitchFamily="82" charset="0"/>
              </a:rPr>
              <a:t>temporary blindness</a:t>
            </a:r>
            <a:r>
              <a:rPr lang="en-US" dirty="0">
                <a:latin typeface="Showcard Gothic" panose="04020904020102020604" pitchFamily="82" charset="0"/>
              </a:rPr>
              <a:t>.  </a:t>
            </a:r>
          </a:p>
          <a:p>
            <a:pPr marL="0" indent="0">
              <a:buNone/>
            </a:pPr>
            <a:endParaRPr lang="en-US" dirty="0">
              <a:latin typeface="Showcard Gothic" panose="04020904020102020604" pitchFamily="82" charset="0"/>
            </a:endParaRPr>
          </a:p>
          <a:p>
            <a:pPr marL="0" indent="0">
              <a:buNone/>
            </a:pPr>
            <a:endParaRPr lang="en-US" dirty="0">
              <a:latin typeface="Showcard Gothic" panose="04020904020102020604" pitchFamily="82" charset="0"/>
            </a:endParaRPr>
          </a:p>
          <a:p>
            <a:endParaRPr lang="en-US" dirty="0"/>
          </a:p>
        </p:txBody>
      </p:sp>
      <p:sp>
        <p:nvSpPr>
          <p:cNvPr id="4" name="TextBox 3">
            <a:extLst>
              <a:ext uri="{FF2B5EF4-FFF2-40B4-BE49-F238E27FC236}">
                <a16:creationId xmlns:a16="http://schemas.microsoft.com/office/drawing/2014/main" id="{DFE931C7-23F3-41B5-9476-B671213B0516}"/>
              </a:ext>
            </a:extLst>
          </p:cNvPr>
          <p:cNvSpPr txBox="1"/>
          <p:nvPr/>
        </p:nvSpPr>
        <p:spPr>
          <a:xfrm>
            <a:off x="1239254" y="3222045"/>
            <a:ext cx="8807115" cy="3539430"/>
          </a:xfrm>
          <a:prstGeom prst="rect">
            <a:avLst/>
          </a:prstGeom>
          <a:noFill/>
        </p:spPr>
        <p:txBody>
          <a:bodyPr wrap="square" rtlCol="0">
            <a:spAutoFit/>
          </a:bodyPr>
          <a:lstStyle/>
          <a:p>
            <a:pPr>
              <a:spcAft>
                <a:spcPts val="1200"/>
              </a:spcAft>
            </a:pPr>
            <a:r>
              <a:rPr lang="en-US" sz="2800" dirty="0"/>
              <a:t>Ok not really. But they don’t look professional.</a:t>
            </a:r>
          </a:p>
          <a:p>
            <a:pPr lvl="2"/>
            <a:r>
              <a:rPr lang="en-US" sz="2800" dirty="0"/>
              <a:t>City style:</a:t>
            </a:r>
          </a:p>
          <a:p>
            <a:pPr lvl="2"/>
            <a:r>
              <a:rPr lang="en-US" sz="2800" dirty="0"/>
              <a:t>	Calibri (Body) at 12 pt. </a:t>
            </a:r>
          </a:p>
          <a:p>
            <a:pPr lvl="2"/>
            <a:r>
              <a:rPr lang="en-US" sz="2800" dirty="0"/>
              <a:t>Hierarchy of type for headers and subheads: </a:t>
            </a:r>
          </a:p>
          <a:p>
            <a:pPr lvl="2"/>
            <a:r>
              <a:rPr lang="en-US" sz="2800" dirty="0"/>
              <a:t>	</a:t>
            </a:r>
            <a:r>
              <a:rPr lang="en-US" sz="2800" b="1" dirty="0"/>
              <a:t>Boldfaced</a:t>
            </a:r>
          </a:p>
          <a:p>
            <a:pPr lvl="2"/>
            <a:r>
              <a:rPr lang="en-US" sz="2800" dirty="0"/>
              <a:t>	</a:t>
            </a:r>
            <a:r>
              <a:rPr lang="en-US" sz="2800" u="sng" dirty="0"/>
              <a:t>Underlined</a:t>
            </a:r>
          </a:p>
          <a:p>
            <a:pPr lvl="2"/>
            <a:r>
              <a:rPr lang="en-US" sz="2800" dirty="0"/>
              <a:t>	</a:t>
            </a:r>
            <a:r>
              <a:rPr lang="en-US" sz="2800" i="1" dirty="0"/>
              <a:t>Italicized</a:t>
            </a:r>
            <a:r>
              <a:rPr lang="en-US" sz="2800" dirty="0"/>
              <a:t> </a:t>
            </a:r>
          </a:p>
          <a:p>
            <a:r>
              <a:rPr lang="en-US" dirty="0"/>
              <a:t>	 </a:t>
            </a:r>
          </a:p>
        </p:txBody>
      </p:sp>
    </p:spTree>
    <p:extLst>
      <p:ext uri="{BB962C8B-B14F-4D97-AF65-F5344CB8AC3E}">
        <p14:creationId xmlns:p14="http://schemas.microsoft.com/office/powerpoint/2010/main" val="374682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D258E-8AD6-403C-8EBF-75B02FC9B93F}"/>
              </a:ext>
            </a:extLst>
          </p:cNvPr>
          <p:cNvSpPr>
            <a:spLocks noGrp="1"/>
          </p:cNvSpPr>
          <p:nvPr>
            <p:ph type="title"/>
          </p:nvPr>
        </p:nvSpPr>
        <p:spPr/>
        <p:txBody>
          <a:bodyPr>
            <a:normAutofit/>
          </a:bodyPr>
          <a:lstStyle/>
          <a:p>
            <a:r>
              <a:rPr lang="en-US" sz="6000" dirty="0"/>
              <a:t>The five tips you came for </a:t>
            </a:r>
          </a:p>
        </p:txBody>
      </p:sp>
      <p:sp>
        <p:nvSpPr>
          <p:cNvPr id="3" name="Content Placeholder 2">
            <a:extLst>
              <a:ext uri="{FF2B5EF4-FFF2-40B4-BE49-F238E27FC236}">
                <a16:creationId xmlns:a16="http://schemas.microsoft.com/office/drawing/2014/main" id="{D47D2CBE-4708-4FDD-8A05-9B17A790D30E}"/>
              </a:ext>
            </a:extLst>
          </p:cNvPr>
          <p:cNvSpPr>
            <a:spLocks noGrp="1"/>
          </p:cNvSpPr>
          <p:nvPr>
            <p:ph idx="1"/>
          </p:nvPr>
        </p:nvSpPr>
        <p:spPr>
          <a:xfrm>
            <a:off x="876300" y="1844675"/>
            <a:ext cx="10477500" cy="4351338"/>
          </a:xfrm>
        </p:spPr>
        <p:txBody>
          <a:bodyPr>
            <a:normAutofit/>
          </a:bodyPr>
          <a:lstStyle/>
          <a:p>
            <a:pPr marL="514350" indent="-514350">
              <a:buFont typeface="+mj-lt"/>
              <a:buAutoNum type="arabicPeriod"/>
            </a:pPr>
            <a:r>
              <a:rPr lang="en-US" b="1" dirty="0"/>
              <a:t>Think it out before you type it out. </a:t>
            </a:r>
          </a:p>
          <a:p>
            <a:pPr marL="514350" indent="-514350">
              <a:buFont typeface="+mj-lt"/>
              <a:buAutoNum type="arabicPeriod"/>
            </a:pPr>
            <a:endParaRPr lang="en-US" dirty="0"/>
          </a:p>
          <a:p>
            <a:pPr lvl="1"/>
            <a:r>
              <a:rPr lang="en-US" sz="2800" dirty="0"/>
              <a:t>What are the necessary elements? </a:t>
            </a:r>
          </a:p>
          <a:p>
            <a:pPr lvl="1"/>
            <a:r>
              <a:rPr lang="en-US" sz="2800" dirty="0"/>
              <a:t>What will the reader need?</a:t>
            </a:r>
          </a:p>
          <a:p>
            <a:pPr lvl="1"/>
            <a:r>
              <a:rPr lang="en-US" sz="2800" dirty="0"/>
              <a:t>Would photos, charts or graphics help tell the story? </a:t>
            </a:r>
          </a:p>
          <a:p>
            <a:pPr lvl="1"/>
            <a:r>
              <a:rPr lang="en-US" sz="2800" dirty="0"/>
              <a:t>What is the most logical organization?</a:t>
            </a:r>
          </a:p>
          <a:p>
            <a:pPr lvl="1"/>
            <a:r>
              <a:rPr lang="en-US" sz="2800" dirty="0"/>
              <a:t>What can you leave out?</a:t>
            </a:r>
          </a:p>
        </p:txBody>
      </p:sp>
    </p:spTree>
    <p:extLst>
      <p:ext uri="{BB962C8B-B14F-4D97-AF65-F5344CB8AC3E}">
        <p14:creationId xmlns:p14="http://schemas.microsoft.com/office/powerpoint/2010/main" val="35553476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D258E-8AD6-403C-8EBF-75B02FC9B93F}"/>
              </a:ext>
            </a:extLst>
          </p:cNvPr>
          <p:cNvSpPr>
            <a:spLocks noGrp="1"/>
          </p:cNvSpPr>
          <p:nvPr>
            <p:ph type="title"/>
          </p:nvPr>
        </p:nvSpPr>
        <p:spPr/>
        <p:txBody>
          <a:bodyPr>
            <a:normAutofit/>
          </a:bodyPr>
          <a:lstStyle/>
          <a:p>
            <a:r>
              <a:rPr lang="en-US" sz="6000" dirty="0"/>
              <a:t>The five tips you came for </a:t>
            </a:r>
          </a:p>
        </p:txBody>
      </p:sp>
      <p:sp>
        <p:nvSpPr>
          <p:cNvPr id="3" name="Content Placeholder 2">
            <a:extLst>
              <a:ext uri="{FF2B5EF4-FFF2-40B4-BE49-F238E27FC236}">
                <a16:creationId xmlns:a16="http://schemas.microsoft.com/office/drawing/2014/main" id="{D47D2CBE-4708-4FDD-8A05-9B17A790D30E}"/>
              </a:ext>
            </a:extLst>
          </p:cNvPr>
          <p:cNvSpPr>
            <a:spLocks noGrp="1"/>
          </p:cNvSpPr>
          <p:nvPr>
            <p:ph idx="1"/>
          </p:nvPr>
        </p:nvSpPr>
        <p:spPr>
          <a:xfrm>
            <a:off x="876300" y="1844675"/>
            <a:ext cx="10477500" cy="4351338"/>
          </a:xfrm>
        </p:spPr>
        <p:txBody>
          <a:bodyPr>
            <a:normAutofit/>
          </a:bodyPr>
          <a:lstStyle/>
          <a:p>
            <a:pPr marL="514350" indent="-514350">
              <a:buFont typeface="+mj-lt"/>
              <a:buAutoNum type="arabicPeriod" startAt="2"/>
            </a:pPr>
            <a:r>
              <a:rPr lang="en-US" b="1" dirty="0"/>
              <a:t>Put your important facts and concepts at the beginning or the  end of paragraphs and sections. </a:t>
            </a:r>
          </a:p>
          <a:p>
            <a:pPr marL="514350" indent="-514350">
              <a:buFont typeface="+mj-lt"/>
              <a:buAutoNum type="arabicPeriod" startAt="2"/>
            </a:pPr>
            <a:endParaRPr lang="en-US" dirty="0"/>
          </a:p>
          <a:p>
            <a:pPr marL="457200" lvl="1" indent="0">
              <a:buNone/>
            </a:pPr>
            <a:r>
              <a:rPr lang="en-US" sz="2800" dirty="0"/>
              <a:t>Example: We often put the date first, but it’s usually the least important thing.</a:t>
            </a:r>
          </a:p>
          <a:p>
            <a:pPr marL="0" indent="0">
              <a:buNone/>
            </a:pPr>
            <a:r>
              <a:rPr lang="en-US" dirty="0"/>
              <a:t> </a:t>
            </a:r>
          </a:p>
          <a:p>
            <a:pPr marL="0" indent="0">
              <a:buNone/>
            </a:pPr>
            <a:r>
              <a:rPr lang="en-US" dirty="0"/>
              <a:t>      People remember the first and last note of the concert. </a:t>
            </a:r>
          </a:p>
          <a:p>
            <a:pPr marL="0" indent="0">
              <a:buNone/>
            </a:pPr>
            <a:r>
              <a:rPr lang="en-US" dirty="0"/>
              <a:t>      Use that prime placement for the points you want to emphasize.</a:t>
            </a:r>
          </a:p>
        </p:txBody>
      </p:sp>
    </p:spTree>
    <p:extLst>
      <p:ext uri="{BB962C8B-B14F-4D97-AF65-F5344CB8AC3E}">
        <p14:creationId xmlns:p14="http://schemas.microsoft.com/office/powerpoint/2010/main" val="1019227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1DD40BE-D8DC-4A68-A3AE-E84F4AE95598}"/>
              </a:ext>
            </a:extLst>
          </p:cNvPr>
          <p:cNvSpPr txBox="1">
            <a:spLocks/>
          </p:cNvSpPr>
          <p:nvPr/>
        </p:nvSpPr>
        <p:spPr>
          <a:xfrm>
            <a:off x="1662112" y="255588"/>
            <a:ext cx="8867775" cy="18970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Why clear, accessible writing matters</a:t>
            </a:r>
          </a:p>
        </p:txBody>
      </p:sp>
      <p:sp>
        <p:nvSpPr>
          <p:cNvPr id="5" name="Subtitle 2">
            <a:extLst>
              <a:ext uri="{FF2B5EF4-FFF2-40B4-BE49-F238E27FC236}">
                <a16:creationId xmlns:a16="http://schemas.microsoft.com/office/drawing/2014/main" id="{9DBAD0C6-082E-4F2A-AF64-4E4E70A0BD42}"/>
              </a:ext>
            </a:extLst>
          </p:cNvPr>
          <p:cNvSpPr>
            <a:spLocks noGrp="1"/>
          </p:cNvSpPr>
          <p:nvPr>
            <p:ph type="subTitle" idx="1"/>
          </p:nvPr>
        </p:nvSpPr>
        <p:spPr>
          <a:xfrm>
            <a:off x="1162705" y="2589769"/>
            <a:ext cx="9866587" cy="3603067"/>
          </a:xfrm>
        </p:spPr>
        <p:txBody>
          <a:bodyPr>
            <a:normAutofit/>
          </a:bodyPr>
          <a:lstStyle/>
          <a:p>
            <a:pPr marL="342900" indent="-342900" algn="l">
              <a:buFont typeface="Arial" panose="020B0604020202020204" pitchFamily="34" charset="0"/>
              <a:buChar char="•"/>
              <a:tabLst>
                <a:tab pos="804863" algn="l"/>
              </a:tabLst>
            </a:pPr>
            <a:r>
              <a:rPr lang="en-US" sz="3100" dirty="0"/>
              <a:t>The public needs plain language to read, understand and use government communications</a:t>
            </a:r>
          </a:p>
          <a:p>
            <a:pPr marL="342900" indent="-342900" algn="l">
              <a:buFont typeface="Arial" panose="020B0604020202020204" pitchFamily="34" charset="0"/>
              <a:buChar char="•"/>
              <a:tabLst>
                <a:tab pos="804863" algn="l"/>
              </a:tabLst>
            </a:pPr>
            <a:r>
              <a:rPr lang="en-US" sz="3100" dirty="0"/>
              <a:t>People are busy, they don’t want to work to comprehend</a:t>
            </a:r>
          </a:p>
          <a:p>
            <a:pPr marL="342900" indent="-342900" algn="l">
              <a:buFont typeface="Arial" panose="020B0604020202020204" pitchFamily="34" charset="0"/>
              <a:buChar char="•"/>
              <a:tabLst>
                <a:tab pos="804863" algn="l"/>
              </a:tabLst>
            </a:pPr>
            <a:r>
              <a:rPr lang="en-US" sz="3100" dirty="0"/>
              <a:t>Reduces the chance you’ll be misunderstood  </a:t>
            </a:r>
          </a:p>
          <a:p>
            <a:pPr marL="342900" indent="-342900" algn="l">
              <a:buFont typeface="Arial" panose="020B0604020202020204" pitchFamily="34" charset="0"/>
              <a:buChar char="•"/>
              <a:tabLst>
                <a:tab pos="804863" algn="l"/>
              </a:tabLst>
            </a:pPr>
            <a:r>
              <a:rPr lang="en-US" sz="3100" dirty="0"/>
              <a:t>Conveys a message of quality, of a well-run government </a:t>
            </a:r>
          </a:p>
          <a:p>
            <a:pPr marL="342900" indent="-342900" algn="l">
              <a:buFont typeface="Arial" panose="020B0604020202020204" pitchFamily="34" charset="0"/>
              <a:buChar char="•"/>
              <a:tabLst>
                <a:tab pos="804863" algn="l"/>
              </a:tabLst>
            </a:pPr>
            <a:r>
              <a:rPr lang="en-US" sz="3100" dirty="0"/>
              <a:t>Making complex subjects clear builds trust </a:t>
            </a:r>
          </a:p>
          <a:p>
            <a:pPr marL="342900" indent="-342900" algn="l">
              <a:buFont typeface="Arial" panose="020B0604020202020204" pitchFamily="34" charset="0"/>
              <a:buChar char="•"/>
              <a:tabLst>
                <a:tab pos="804863" algn="l"/>
              </a:tabLst>
            </a:pPr>
            <a:endParaRPr lang="en-US" dirty="0"/>
          </a:p>
        </p:txBody>
      </p:sp>
    </p:spTree>
    <p:extLst>
      <p:ext uri="{BB962C8B-B14F-4D97-AF65-F5344CB8AC3E}">
        <p14:creationId xmlns:p14="http://schemas.microsoft.com/office/powerpoint/2010/main" val="2952346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D258E-8AD6-403C-8EBF-75B02FC9B93F}"/>
              </a:ext>
            </a:extLst>
          </p:cNvPr>
          <p:cNvSpPr>
            <a:spLocks noGrp="1"/>
          </p:cNvSpPr>
          <p:nvPr>
            <p:ph type="title"/>
          </p:nvPr>
        </p:nvSpPr>
        <p:spPr/>
        <p:txBody>
          <a:bodyPr>
            <a:normAutofit/>
          </a:bodyPr>
          <a:lstStyle/>
          <a:p>
            <a:r>
              <a:rPr lang="en-US" sz="6000" dirty="0"/>
              <a:t>The five tips you came for </a:t>
            </a:r>
          </a:p>
        </p:txBody>
      </p:sp>
      <p:sp>
        <p:nvSpPr>
          <p:cNvPr id="3" name="Content Placeholder 2">
            <a:extLst>
              <a:ext uri="{FF2B5EF4-FFF2-40B4-BE49-F238E27FC236}">
                <a16:creationId xmlns:a16="http://schemas.microsoft.com/office/drawing/2014/main" id="{D47D2CBE-4708-4FDD-8A05-9B17A790D30E}"/>
              </a:ext>
            </a:extLst>
          </p:cNvPr>
          <p:cNvSpPr>
            <a:spLocks noGrp="1"/>
          </p:cNvSpPr>
          <p:nvPr>
            <p:ph idx="1"/>
          </p:nvPr>
        </p:nvSpPr>
        <p:spPr>
          <a:xfrm>
            <a:off x="876300" y="1844674"/>
            <a:ext cx="10477500" cy="5394325"/>
          </a:xfrm>
        </p:spPr>
        <p:txBody>
          <a:bodyPr>
            <a:normAutofit/>
          </a:bodyPr>
          <a:lstStyle/>
          <a:p>
            <a:pPr marL="514350" indent="-514350">
              <a:buFont typeface="+mj-lt"/>
              <a:buAutoNum type="arabicPeriod" startAt="3"/>
            </a:pPr>
            <a:r>
              <a:rPr lang="en-US" b="1" dirty="0"/>
              <a:t>Look at every word. Every. Single. Word. </a:t>
            </a:r>
          </a:p>
          <a:p>
            <a:pPr marL="514350" indent="-514350">
              <a:buFont typeface="+mj-lt"/>
              <a:buAutoNum type="arabicPeriod" startAt="3"/>
            </a:pPr>
            <a:endParaRPr lang="en-US" dirty="0"/>
          </a:p>
          <a:p>
            <a:pPr lvl="1">
              <a:lnSpc>
                <a:spcPct val="0"/>
              </a:lnSpc>
            </a:pPr>
            <a:r>
              <a:rPr lang="en-US" sz="2800" dirty="0"/>
              <a:t>Is it needed? </a:t>
            </a:r>
          </a:p>
          <a:p>
            <a:pPr marL="971550" lvl="1" indent="0">
              <a:spcAft>
                <a:spcPts val="1200"/>
              </a:spcAft>
              <a:buNone/>
            </a:pPr>
            <a:r>
              <a:rPr lang="en-US" sz="2800" dirty="0"/>
              <a:t>Example: She worked at five </a:t>
            </a:r>
            <a:r>
              <a:rPr lang="en-US" sz="2800" strike="sngStrike" dirty="0"/>
              <a:t>different</a:t>
            </a:r>
            <a:r>
              <a:rPr lang="en-US" sz="2800" dirty="0"/>
              <a:t> companies. </a:t>
            </a:r>
          </a:p>
          <a:p>
            <a:pPr lvl="1"/>
            <a:r>
              <a:rPr lang="en-US" sz="2800" dirty="0"/>
              <a:t>Is it just the right word?	</a:t>
            </a:r>
          </a:p>
          <a:p>
            <a:pPr marL="914400" lvl="2" indent="0">
              <a:spcAft>
                <a:spcPts val="600"/>
              </a:spcAft>
              <a:buNone/>
            </a:pPr>
            <a:r>
              <a:rPr lang="en-US" sz="2800" dirty="0"/>
              <a:t> Example: </a:t>
            </a:r>
            <a:r>
              <a:rPr lang="en-US" sz="2800" strike="sngStrike" dirty="0"/>
              <a:t>Demonstrates</a:t>
            </a:r>
            <a:r>
              <a:rPr lang="en-US" sz="2800" dirty="0"/>
              <a:t> </a:t>
            </a:r>
            <a:r>
              <a:rPr lang="en-US" sz="2800" u="sng" dirty="0"/>
              <a:t>Consistent</a:t>
            </a:r>
            <a:r>
              <a:rPr lang="en-US" sz="2800" dirty="0"/>
              <a:t> with the prudent   management of the city’s financial resources.</a:t>
            </a:r>
          </a:p>
          <a:p>
            <a:pPr lvl="1"/>
            <a:r>
              <a:rPr lang="en-US" sz="2800" dirty="0"/>
              <a:t>Is there a shorter word that would get the job done quicker? </a:t>
            </a:r>
          </a:p>
          <a:p>
            <a:pPr lvl="2"/>
            <a:r>
              <a:rPr lang="en-US" sz="2800" dirty="0"/>
              <a:t>Example: If mitigation just means repairs, repairs is the better word.</a:t>
            </a:r>
          </a:p>
          <a:p>
            <a:pPr marL="0" indent="0">
              <a:buNone/>
            </a:pPr>
            <a:endParaRPr lang="en-US" dirty="0"/>
          </a:p>
        </p:txBody>
      </p:sp>
    </p:spTree>
    <p:extLst>
      <p:ext uri="{BB962C8B-B14F-4D97-AF65-F5344CB8AC3E}">
        <p14:creationId xmlns:p14="http://schemas.microsoft.com/office/powerpoint/2010/main" val="13646395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D258E-8AD6-403C-8EBF-75B02FC9B93F}"/>
              </a:ext>
            </a:extLst>
          </p:cNvPr>
          <p:cNvSpPr>
            <a:spLocks noGrp="1"/>
          </p:cNvSpPr>
          <p:nvPr>
            <p:ph type="title"/>
          </p:nvPr>
        </p:nvSpPr>
        <p:spPr/>
        <p:txBody>
          <a:bodyPr>
            <a:normAutofit/>
          </a:bodyPr>
          <a:lstStyle/>
          <a:p>
            <a:r>
              <a:rPr lang="en-US" sz="6000" dirty="0"/>
              <a:t>The five tips you came for </a:t>
            </a:r>
          </a:p>
        </p:txBody>
      </p:sp>
      <p:sp>
        <p:nvSpPr>
          <p:cNvPr id="3" name="Content Placeholder 2">
            <a:extLst>
              <a:ext uri="{FF2B5EF4-FFF2-40B4-BE49-F238E27FC236}">
                <a16:creationId xmlns:a16="http://schemas.microsoft.com/office/drawing/2014/main" id="{D47D2CBE-4708-4FDD-8A05-9B17A790D30E}"/>
              </a:ext>
            </a:extLst>
          </p:cNvPr>
          <p:cNvSpPr>
            <a:spLocks noGrp="1"/>
          </p:cNvSpPr>
          <p:nvPr>
            <p:ph idx="1"/>
          </p:nvPr>
        </p:nvSpPr>
        <p:spPr>
          <a:xfrm>
            <a:off x="876300" y="1844675"/>
            <a:ext cx="10477500" cy="4351338"/>
          </a:xfrm>
        </p:spPr>
        <p:txBody>
          <a:bodyPr>
            <a:normAutofit/>
          </a:bodyPr>
          <a:lstStyle/>
          <a:p>
            <a:pPr marL="514350" indent="-514350">
              <a:buFont typeface="+mj-lt"/>
              <a:buAutoNum type="arabicPeriod" startAt="4"/>
            </a:pPr>
            <a:r>
              <a:rPr lang="en-US" b="1" dirty="0"/>
              <a:t>Step back and look at the concepts with a fresh eye. (This is hard.)</a:t>
            </a:r>
          </a:p>
          <a:p>
            <a:pPr lvl="1"/>
            <a:endParaRPr lang="en-US" sz="2800" dirty="0"/>
          </a:p>
          <a:p>
            <a:pPr lvl="1"/>
            <a:r>
              <a:rPr lang="en-US" sz="2800" dirty="0"/>
              <a:t>Are they in the most logical order? </a:t>
            </a:r>
          </a:p>
          <a:p>
            <a:pPr lvl="1"/>
            <a:r>
              <a:rPr lang="en-US" sz="2800" dirty="0"/>
              <a:t>Does every part lead naturally to the next?</a:t>
            </a:r>
          </a:p>
          <a:p>
            <a:pPr lvl="1"/>
            <a:r>
              <a:rPr lang="en-US" sz="2800" dirty="0"/>
              <a:t>Is something out of place?</a:t>
            </a:r>
          </a:p>
          <a:p>
            <a:pPr marL="457200" lvl="1" indent="0">
              <a:buNone/>
            </a:pPr>
            <a:endParaRPr lang="en-US" sz="2800" dirty="0"/>
          </a:p>
          <a:p>
            <a:pPr marL="457200" lvl="1" indent="0">
              <a:buNone/>
            </a:pPr>
            <a:r>
              <a:rPr lang="en-US" sz="2800" dirty="0"/>
              <a:t>Remember, you want to give your readers a nice straight road, with as few twists and turns – and offramps – as possible. </a:t>
            </a:r>
          </a:p>
        </p:txBody>
      </p:sp>
    </p:spTree>
    <p:extLst>
      <p:ext uri="{BB962C8B-B14F-4D97-AF65-F5344CB8AC3E}">
        <p14:creationId xmlns:p14="http://schemas.microsoft.com/office/powerpoint/2010/main" val="29266926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D258E-8AD6-403C-8EBF-75B02FC9B93F}"/>
              </a:ext>
            </a:extLst>
          </p:cNvPr>
          <p:cNvSpPr>
            <a:spLocks noGrp="1"/>
          </p:cNvSpPr>
          <p:nvPr>
            <p:ph type="title"/>
          </p:nvPr>
        </p:nvSpPr>
        <p:spPr/>
        <p:txBody>
          <a:bodyPr>
            <a:normAutofit/>
          </a:bodyPr>
          <a:lstStyle/>
          <a:p>
            <a:r>
              <a:rPr lang="en-US" sz="6000" dirty="0"/>
              <a:t>The five tips you came for </a:t>
            </a:r>
          </a:p>
        </p:txBody>
      </p:sp>
      <p:sp>
        <p:nvSpPr>
          <p:cNvPr id="3" name="Content Placeholder 2">
            <a:extLst>
              <a:ext uri="{FF2B5EF4-FFF2-40B4-BE49-F238E27FC236}">
                <a16:creationId xmlns:a16="http://schemas.microsoft.com/office/drawing/2014/main" id="{D47D2CBE-4708-4FDD-8A05-9B17A790D30E}"/>
              </a:ext>
            </a:extLst>
          </p:cNvPr>
          <p:cNvSpPr>
            <a:spLocks noGrp="1"/>
          </p:cNvSpPr>
          <p:nvPr>
            <p:ph idx="1"/>
          </p:nvPr>
        </p:nvSpPr>
        <p:spPr>
          <a:xfrm>
            <a:off x="876300" y="1844675"/>
            <a:ext cx="10477500" cy="4351338"/>
          </a:xfrm>
        </p:spPr>
        <p:txBody>
          <a:bodyPr>
            <a:normAutofit/>
          </a:bodyPr>
          <a:lstStyle/>
          <a:p>
            <a:pPr marL="514350" indent="-514350">
              <a:buFont typeface="+mj-lt"/>
              <a:buAutoNum type="arabicPeriod" startAt="5"/>
            </a:pPr>
            <a:r>
              <a:rPr lang="en-US" b="1" dirty="0"/>
              <a:t>Now step back and look at the formatting and the structure. </a:t>
            </a:r>
          </a:p>
          <a:p>
            <a:pPr lvl="1"/>
            <a:endParaRPr lang="en-US" sz="2800" dirty="0"/>
          </a:p>
          <a:p>
            <a:pPr lvl="1"/>
            <a:r>
              <a:rPr lang="en-US" sz="2800" dirty="0"/>
              <a:t>Sentences and paragraphs should not be structured identically. A variety of lengths and structures is easier to read, and helps keep the reader going.</a:t>
            </a:r>
          </a:p>
          <a:p>
            <a:pPr lvl="1"/>
            <a:r>
              <a:rPr lang="en-US" sz="2800" dirty="0"/>
              <a:t>Use short declarative sentences to emphasize your key points.</a:t>
            </a:r>
          </a:p>
          <a:p>
            <a:pPr lvl="1"/>
            <a:r>
              <a:rPr lang="en-US" sz="2800" dirty="0"/>
              <a:t>Occasional one-sentence paragraphs are OK.</a:t>
            </a:r>
          </a:p>
          <a:p>
            <a:pPr lvl="1"/>
            <a:r>
              <a:rPr lang="en-US" sz="2800" dirty="0"/>
              <a:t>Would a passage work better as a bulleted or numbered list? </a:t>
            </a:r>
          </a:p>
          <a:p>
            <a:pPr lvl="1"/>
            <a:r>
              <a:rPr lang="en-US" sz="2800" dirty="0"/>
              <a:t>Again, are the sentences and paragraphs in the most logical order? </a:t>
            </a:r>
          </a:p>
        </p:txBody>
      </p:sp>
    </p:spTree>
    <p:extLst>
      <p:ext uri="{BB962C8B-B14F-4D97-AF65-F5344CB8AC3E}">
        <p14:creationId xmlns:p14="http://schemas.microsoft.com/office/powerpoint/2010/main" val="91022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D258E-8AD6-403C-8EBF-75B02FC9B93F}"/>
              </a:ext>
            </a:extLst>
          </p:cNvPr>
          <p:cNvSpPr>
            <a:spLocks noGrp="1"/>
          </p:cNvSpPr>
          <p:nvPr>
            <p:ph type="title"/>
          </p:nvPr>
        </p:nvSpPr>
        <p:spPr/>
        <p:txBody>
          <a:bodyPr>
            <a:normAutofit/>
          </a:bodyPr>
          <a:lstStyle/>
          <a:p>
            <a:r>
              <a:rPr lang="en-US" sz="6000" dirty="0"/>
              <a:t>One extra credit tip </a:t>
            </a:r>
          </a:p>
        </p:txBody>
      </p:sp>
      <p:sp>
        <p:nvSpPr>
          <p:cNvPr id="3" name="Content Placeholder 2">
            <a:extLst>
              <a:ext uri="{FF2B5EF4-FFF2-40B4-BE49-F238E27FC236}">
                <a16:creationId xmlns:a16="http://schemas.microsoft.com/office/drawing/2014/main" id="{D47D2CBE-4708-4FDD-8A05-9B17A790D30E}"/>
              </a:ext>
            </a:extLst>
          </p:cNvPr>
          <p:cNvSpPr>
            <a:spLocks noGrp="1"/>
          </p:cNvSpPr>
          <p:nvPr>
            <p:ph idx="1"/>
          </p:nvPr>
        </p:nvSpPr>
        <p:spPr>
          <a:xfrm>
            <a:off x="838200" y="1951037"/>
            <a:ext cx="7391400" cy="4351338"/>
          </a:xfrm>
        </p:spPr>
        <p:txBody>
          <a:bodyPr>
            <a:normAutofit/>
          </a:bodyPr>
          <a:lstStyle/>
          <a:p>
            <a:pPr marL="0" indent="0">
              <a:buNone/>
            </a:pPr>
            <a:r>
              <a:rPr lang="en-US" b="1" dirty="0"/>
              <a:t>Read it out loud.</a:t>
            </a:r>
          </a:p>
          <a:p>
            <a:pPr marL="0" indent="0">
              <a:buNone/>
            </a:pPr>
            <a:endParaRPr lang="en-US" dirty="0"/>
          </a:p>
          <a:p>
            <a:pPr marL="0" indent="0">
              <a:buNone/>
            </a:pPr>
            <a:r>
              <a:rPr lang="en-US" dirty="0"/>
              <a:t>You will likely identify rough spots you repeatedly read right over on the screen. </a:t>
            </a:r>
          </a:p>
        </p:txBody>
      </p:sp>
    </p:spTree>
    <p:extLst>
      <p:ext uri="{BB962C8B-B14F-4D97-AF65-F5344CB8AC3E}">
        <p14:creationId xmlns:p14="http://schemas.microsoft.com/office/powerpoint/2010/main" val="14445047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D258E-8AD6-403C-8EBF-75B02FC9B93F}"/>
              </a:ext>
            </a:extLst>
          </p:cNvPr>
          <p:cNvSpPr>
            <a:spLocks noGrp="1"/>
          </p:cNvSpPr>
          <p:nvPr>
            <p:ph type="title"/>
          </p:nvPr>
        </p:nvSpPr>
        <p:spPr/>
        <p:txBody>
          <a:bodyPr>
            <a:normAutofit/>
          </a:bodyPr>
          <a:lstStyle/>
          <a:p>
            <a:r>
              <a:rPr lang="en-US" sz="6000" dirty="0"/>
              <a:t>Spot the style error(s) </a:t>
            </a:r>
          </a:p>
        </p:txBody>
      </p:sp>
      <p:sp>
        <p:nvSpPr>
          <p:cNvPr id="3" name="Content Placeholder 2">
            <a:extLst>
              <a:ext uri="{FF2B5EF4-FFF2-40B4-BE49-F238E27FC236}">
                <a16:creationId xmlns:a16="http://schemas.microsoft.com/office/drawing/2014/main" id="{D47D2CBE-4708-4FDD-8A05-9B17A790D30E}"/>
              </a:ext>
            </a:extLst>
          </p:cNvPr>
          <p:cNvSpPr>
            <a:spLocks noGrp="1"/>
          </p:cNvSpPr>
          <p:nvPr>
            <p:ph idx="1"/>
          </p:nvPr>
        </p:nvSpPr>
        <p:spPr>
          <a:xfrm>
            <a:off x="838200" y="2332832"/>
            <a:ext cx="10515600" cy="2258218"/>
          </a:xfrm>
        </p:spPr>
        <p:txBody>
          <a:bodyPr>
            <a:normAutofit/>
          </a:bodyPr>
          <a:lstStyle/>
          <a:p>
            <a:pPr marL="0" indent="0">
              <a:buNone/>
            </a:pPr>
            <a:r>
              <a:rPr lang="en-US" sz="3000" dirty="0"/>
              <a:t>These laws are interpreted in regulations, Fair Political Practices Commission Decisions, Attorney General Opinions and publications, and in judicial decisions.</a:t>
            </a:r>
          </a:p>
          <a:p>
            <a:endParaRPr lang="en-US" dirty="0"/>
          </a:p>
          <a:p>
            <a:endParaRPr lang="en-US" dirty="0"/>
          </a:p>
          <a:p>
            <a:endParaRPr lang="en-US" dirty="0"/>
          </a:p>
        </p:txBody>
      </p:sp>
      <p:sp>
        <p:nvSpPr>
          <p:cNvPr id="4" name="Content Placeholder 2">
            <a:extLst>
              <a:ext uri="{FF2B5EF4-FFF2-40B4-BE49-F238E27FC236}">
                <a16:creationId xmlns:a16="http://schemas.microsoft.com/office/drawing/2014/main" id="{F013EF1D-A6C3-4CEE-91BB-15C46F4F4663}"/>
              </a:ext>
            </a:extLst>
          </p:cNvPr>
          <p:cNvSpPr txBox="1">
            <a:spLocks/>
          </p:cNvSpPr>
          <p:nvPr/>
        </p:nvSpPr>
        <p:spPr>
          <a:xfrm>
            <a:off x="838200" y="4453732"/>
            <a:ext cx="10515600" cy="36798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These laws are interpreted in regulations, Fair Political Practices Commission </a:t>
            </a:r>
            <a:r>
              <a:rPr lang="en-US" dirty="0">
                <a:solidFill>
                  <a:srgbClr val="C00000"/>
                </a:solidFill>
              </a:rPr>
              <a:t>decision</a:t>
            </a:r>
            <a:r>
              <a:rPr lang="en-US" dirty="0"/>
              <a:t>s, </a:t>
            </a:r>
            <a:r>
              <a:rPr lang="en-US" dirty="0">
                <a:solidFill>
                  <a:srgbClr val="C00000"/>
                </a:solidFill>
              </a:rPr>
              <a:t>attorney general opinions </a:t>
            </a:r>
            <a:r>
              <a:rPr lang="en-US" dirty="0"/>
              <a:t>and publications, and in judicial decisions.</a:t>
            </a:r>
          </a:p>
          <a:p>
            <a:endParaRPr lang="en-US" dirty="0"/>
          </a:p>
          <a:p>
            <a:endParaRPr lang="en-US" dirty="0"/>
          </a:p>
          <a:p>
            <a:endParaRPr lang="en-US" dirty="0"/>
          </a:p>
        </p:txBody>
      </p:sp>
    </p:spTree>
    <p:extLst>
      <p:ext uri="{BB962C8B-B14F-4D97-AF65-F5344CB8AC3E}">
        <p14:creationId xmlns:p14="http://schemas.microsoft.com/office/powerpoint/2010/main" val="158145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D258E-8AD6-403C-8EBF-75B02FC9B93F}"/>
              </a:ext>
            </a:extLst>
          </p:cNvPr>
          <p:cNvSpPr>
            <a:spLocks noGrp="1"/>
          </p:cNvSpPr>
          <p:nvPr>
            <p:ph type="title"/>
          </p:nvPr>
        </p:nvSpPr>
        <p:spPr/>
        <p:txBody>
          <a:bodyPr>
            <a:normAutofit/>
          </a:bodyPr>
          <a:lstStyle/>
          <a:p>
            <a:r>
              <a:rPr lang="en-US" sz="6000" dirty="0"/>
              <a:t>Spot the errors, make it better </a:t>
            </a:r>
          </a:p>
        </p:txBody>
      </p:sp>
      <p:sp>
        <p:nvSpPr>
          <p:cNvPr id="3" name="Content Placeholder 2">
            <a:extLst>
              <a:ext uri="{FF2B5EF4-FFF2-40B4-BE49-F238E27FC236}">
                <a16:creationId xmlns:a16="http://schemas.microsoft.com/office/drawing/2014/main" id="{D47D2CBE-4708-4FDD-8A05-9B17A790D30E}"/>
              </a:ext>
            </a:extLst>
          </p:cNvPr>
          <p:cNvSpPr>
            <a:spLocks noGrp="1"/>
          </p:cNvSpPr>
          <p:nvPr>
            <p:ph idx="1"/>
          </p:nvPr>
        </p:nvSpPr>
        <p:spPr>
          <a:xfrm>
            <a:off x="838200" y="2332832"/>
            <a:ext cx="10515600" cy="974725"/>
          </a:xfrm>
        </p:spPr>
        <p:txBody>
          <a:bodyPr/>
          <a:lstStyle/>
          <a:p>
            <a:pPr marL="0" indent="0">
              <a:buNone/>
            </a:pPr>
            <a:r>
              <a:rPr lang="en-US" dirty="0"/>
              <a:t>Amalgamated Construction said they expect to be done with the project in 48 months, commencing in Jan. 2020. </a:t>
            </a:r>
          </a:p>
          <a:p>
            <a:endParaRPr lang="en-US" dirty="0"/>
          </a:p>
          <a:p>
            <a:endParaRPr lang="en-US" dirty="0"/>
          </a:p>
          <a:p>
            <a:endParaRPr lang="en-US" dirty="0"/>
          </a:p>
        </p:txBody>
      </p:sp>
      <p:sp>
        <p:nvSpPr>
          <p:cNvPr id="4" name="Content Placeholder 2">
            <a:extLst>
              <a:ext uri="{FF2B5EF4-FFF2-40B4-BE49-F238E27FC236}">
                <a16:creationId xmlns:a16="http://schemas.microsoft.com/office/drawing/2014/main" id="{F013EF1D-A6C3-4CEE-91BB-15C46F4F4663}"/>
              </a:ext>
            </a:extLst>
          </p:cNvPr>
          <p:cNvSpPr txBox="1">
            <a:spLocks/>
          </p:cNvSpPr>
          <p:nvPr/>
        </p:nvSpPr>
        <p:spPr>
          <a:xfrm>
            <a:off x="838200" y="4035426"/>
            <a:ext cx="10515600" cy="974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Amalgamated Construction said </a:t>
            </a:r>
            <a:r>
              <a:rPr lang="en-US" dirty="0">
                <a:solidFill>
                  <a:srgbClr val="C00000"/>
                </a:solidFill>
              </a:rPr>
              <a:t>it expects </a:t>
            </a:r>
            <a:r>
              <a:rPr lang="en-US" dirty="0"/>
              <a:t>to </a:t>
            </a:r>
            <a:r>
              <a:rPr lang="en-US" dirty="0">
                <a:solidFill>
                  <a:srgbClr val="C00000"/>
                </a:solidFill>
              </a:rPr>
              <a:t>commence the project in January 2020 and complete it in four years</a:t>
            </a:r>
            <a:r>
              <a:rPr lang="en-US" dirty="0"/>
              <a:t>. </a:t>
            </a:r>
          </a:p>
          <a:p>
            <a:endParaRPr lang="en-US" dirty="0"/>
          </a:p>
          <a:p>
            <a:endParaRPr lang="en-US" dirty="0"/>
          </a:p>
          <a:p>
            <a:endParaRPr lang="en-US" dirty="0"/>
          </a:p>
        </p:txBody>
      </p:sp>
    </p:spTree>
    <p:extLst>
      <p:ext uri="{BB962C8B-B14F-4D97-AF65-F5344CB8AC3E}">
        <p14:creationId xmlns:p14="http://schemas.microsoft.com/office/powerpoint/2010/main" val="255528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D258E-8AD6-403C-8EBF-75B02FC9B93F}"/>
              </a:ext>
            </a:extLst>
          </p:cNvPr>
          <p:cNvSpPr>
            <a:spLocks noGrp="1"/>
          </p:cNvSpPr>
          <p:nvPr>
            <p:ph type="title"/>
          </p:nvPr>
        </p:nvSpPr>
        <p:spPr/>
        <p:txBody>
          <a:bodyPr>
            <a:normAutofit/>
          </a:bodyPr>
          <a:lstStyle/>
          <a:p>
            <a:r>
              <a:rPr lang="en-US" sz="6000" dirty="0"/>
              <a:t>Which is right?</a:t>
            </a:r>
          </a:p>
        </p:txBody>
      </p:sp>
      <p:sp>
        <p:nvSpPr>
          <p:cNvPr id="3" name="Content Placeholder 2">
            <a:extLst>
              <a:ext uri="{FF2B5EF4-FFF2-40B4-BE49-F238E27FC236}">
                <a16:creationId xmlns:a16="http://schemas.microsoft.com/office/drawing/2014/main" id="{D47D2CBE-4708-4FDD-8A05-9B17A790D30E}"/>
              </a:ext>
            </a:extLst>
          </p:cNvPr>
          <p:cNvSpPr>
            <a:spLocks noGrp="1"/>
          </p:cNvSpPr>
          <p:nvPr>
            <p:ph idx="1"/>
          </p:nvPr>
        </p:nvSpPr>
        <p:spPr>
          <a:xfrm>
            <a:off x="838200" y="1825625"/>
            <a:ext cx="10515600" cy="2955925"/>
          </a:xfrm>
        </p:spPr>
        <p:txBody>
          <a:bodyPr/>
          <a:lstStyle/>
          <a:p>
            <a:pPr marL="0" indent="0">
              <a:buNone/>
            </a:pPr>
            <a:r>
              <a:rPr lang="en-US" dirty="0"/>
              <a:t>Which date is written in the approved city writing style?</a:t>
            </a:r>
          </a:p>
          <a:p>
            <a:endParaRPr lang="en-US" dirty="0"/>
          </a:p>
          <a:p>
            <a:pPr marL="514350" indent="-514350">
              <a:buFont typeface="+mj-lt"/>
              <a:buAutoNum type="alphaUcPeriod"/>
            </a:pPr>
            <a:r>
              <a:rPr lang="en-US" dirty="0"/>
              <a:t>Jan. 8, 2014 </a:t>
            </a:r>
          </a:p>
          <a:p>
            <a:pPr marL="514350" indent="-514350">
              <a:buFont typeface="+mj-lt"/>
              <a:buAutoNum type="alphaUcPeriod"/>
            </a:pPr>
            <a:r>
              <a:rPr lang="en-US" dirty="0"/>
              <a:t>January 8th, 2014 </a:t>
            </a:r>
          </a:p>
          <a:p>
            <a:pPr marL="514350" indent="-514350">
              <a:buFont typeface="+mj-lt"/>
              <a:buAutoNum type="alphaUcPeriod"/>
            </a:pPr>
            <a:r>
              <a:rPr lang="en-US" dirty="0"/>
              <a:t>January 8, 2014</a:t>
            </a:r>
          </a:p>
        </p:txBody>
      </p:sp>
      <p:sp>
        <p:nvSpPr>
          <p:cNvPr id="24" name="Content Placeholder 2">
            <a:extLst>
              <a:ext uri="{FF2B5EF4-FFF2-40B4-BE49-F238E27FC236}">
                <a16:creationId xmlns:a16="http://schemas.microsoft.com/office/drawing/2014/main" id="{E06BB4D8-E226-45BE-87A2-DA3FD44B58A8}"/>
              </a:ext>
            </a:extLst>
          </p:cNvPr>
          <p:cNvSpPr txBox="1">
            <a:spLocks/>
          </p:cNvSpPr>
          <p:nvPr/>
        </p:nvSpPr>
        <p:spPr>
          <a:xfrm>
            <a:off x="838200" y="5018088"/>
            <a:ext cx="10515600" cy="36798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 Jan. 8, 2014 </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21828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1+#ppt_w/2"/>
                                          </p:val>
                                        </p:tav>
                                        <p:tav tm="100000">
                                          <p:val>
                                            <p:strVal val="#ppt_x"/>
                                          </p:val>
                                        </p:tav>
                                      </p:tavLst>
                                    </p:anim>
                                    <p:anim calcmode="lin" valueType="num">
                                      <p:cBhvr additive="base">
                                        <p:cTn id="8" dur="75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D258E-8AD6-403C-8EBF-75B02FC9B93F}"/>
              </a:ext>
            </a:extLst>
          </p:cNvPr>
          <p:cNvSpPr>
            <a:spLocks noGrp="1"/>
          </p:cNvSpPr>
          <p:nvPr>
            <p:ph type="title"/>
          </p:nvPr>
        </p:nvSpPr>
        <p:spPr/>
        <p:txBody>
          <a:bodyPr>
            <a:normAutofit/>
          </a:bodyPr>
          <a:lstStyle/>
          <a:p>
            <a:r>
              <a:rPr lang="en-US" sz="6000" dirty="0"/>
              <a:t>How to make this clearer?</a:t>
            </a:r>
          </a:p>
        </p:txBody>
      </p:sp>
      <p:sp>
        <p:nvSpPr>
          <p:cNvPr id="3" name="Content Placeholder 2">
            <a:extLst>
              <a:ext uri="{FF2B5EF4-FFF2-40B4-BE49-F238E27FC236}">
                <a16:creationId xmlns:a16="http://schemas.microsoft.com/office/drawing/2014/main" id="{D47D2CBE-4708-4FDD-8A05-9B17A790D30E}"/>
              </a:ext>
            </a:extLst>
          </p:cNvPr>
          <p:cNvSpPr>
            <a:spLocks noGrp="1"/>
          </p:cNvSpPr>
          <p:nvPr>
            <p:ph idx="1"/>
          </p:nvPr>
        </p:nvSpPr>
        <p:spPr>
          <a:xfrm>
            <a:off x="838200" y="2332832"/>
            <a:ext cx="10515600" cy="2258218"/>
          </a:xfrm>
        </p:spPr>
        <p:txBody>
          <a:bodyPr>
            <a:normAutofit/>
          </a:bodyPr>
          <a:lstStyle/>
          <a:p>
            <a:pPr marL="0" indent="0">
              <a:buNone/>
            </a:pPr>
            <a:r>
              <a:rPr lang="en-US" dirty="0"/>
              <a:t>The City Manager verbally communicated to city council that, as the cost of the item would exceed one million dollars, Proposition H would apply.</a:t>
            </a:r>
          </a:p>
          <a:p>
            <a:pPr marL="0" indent="0">
              <a:buNone/>
            </a:pPr>
            <a:endParaRPr lang="en-US" sz="3000" dirty="0"/>
          </a:p>
          <a:p>
            <a:endParaRPr lang="en-US" dirty="0"/>
          </a:p>
          <a:p>
            <a:endParaRPr lang="en-US" dirty="0"/>
          </a:p>
          <a:p>
            <a:endParaRPr lang="en-US" dirty="0"/>
          </a:p>
        </p:txBody>
      </p:sp>
      <p:sp>
        <p:nvSpPr>
          <p:cNvPr id="4" name="Content Placeholder 2">
            <a:extLst>
              <a:ext uri="{FF2B5EF4-FFF2-40B4-BE49-F238E27FC236}">
                <a16:creationId xmlns:a16="http://schemas.microsoft.com/office/drawing/2014/main" id="{F013EF1D-A6C3-4CEE-91BB-15C46F4F4663}"/>
              </a:ext>
            </a:extLst>
          </p:cNvPr>
          <p:cNvSpPr txBox="1">
            <a:spLocks/>
          </p:cNvSpPr>
          <p:nvPr/>
        </p:nvSpPr>
        <p:spPr>
          <a:xfrm>
            <a:off x="838200" y="4453732"/>
            <a:ext cx="10515600" cy="36798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The </a:t>
            </a:r>
            <a:r>
              <a:rPr lang="en-US" dirty="0">
                <a:solidFill>
                  <a:srgbClr val="C00000"/>
                </a:solidFill>
              </a:rPr>
              <a:t>c</a:t>
            </a:r>
            <a:r>
              <a:rPr lang="en-US" dirty="0"/>
              <a:t>ity </a:t>
            </a:r>
            <a:r>
              <a:rPr lang="en-US" dirty="0">
                <a:solidFill>
                  <a:srgbClr val="C00000"/>
                </a:solidFill>
              </a:rPr>
              <a:t>m</a:t>
            </a:r>
            <a:r>
              <a:rPr lang="en-US" dirty="0"/>
              <a:t>anager told </a:t>
            </a:r>
            <a:r>
              <a:rPr lang="en-US" dirty="0">
                <a:solidFill>
                  <a:srgbClr val="C00000"/>
                </a:solidFill>
              </a:rPr>
              <a:t>the</a:t>
            </a:r>
            <a:r>
              <a:rPr lang="en-US" dirty="0"/>
              <a:t> </a:t>
            </a:r>
            <a:r>
              <a:rPr lang="en-US" dirty="0">
                <a:solidFill>
                  <a:srgbClr val="C00000"/>
                </a:solidFill>
              </a:rPr>
              <a:t>C</a:t>
            </a:r>
            <a:r>
              <a:rPr lang="en-US" dirty="0"/>
              <a:t>ity </a:t>
            </a:r>
            <a:r>
              <a:rPr lang="en-US" dirty="0">
                <a:solidFill>
                  <a:srgbClr val="C00000"/>
                </a:solidFill>
              </a:rPr>
              <a:t>C</a:t>
            </a:r>
            <a:r>
              <a:rPr lang="en-US" dirty="0"/>
              <a:t>ouncil that </a:t>
            </a:r>
            <a:r>
              <a:rPr lang="en-US" dirty="0">
                <a:solidFill>
                  <a:srgbClr val="C00000"/>
                </a:solidFill>
              </a:rPr>
              <a:t>because</a:t>
            </a:r>
            <a:r>
              <a:rPr lang="en-US" dirty="0"/>
              <a:t> the item would cost </a:t>
            </a:r>
            <a:r>
              <a:rPr lang="en-US" dirty="0">
                <a:solidFill>
                  <a:srgbClr val="C00000"/>
                </a:solidFill>
              </a:rPr>
              <a:t>more than $1 million</a:t>
            </a:r>
            <a:r>
              <a:rPr lang="en-US" dirty="0"/>
              <a:t>, a </a:t>
            </a:r>
            <a:r>
              <a:rPr lang="en-US" dirty="0">
                <a:solidFill>
                  <a:srgbClr val="C00000"/>
                </a:solidFill>
              </a:rPr>
              <a:t>vote of the people would be required for its approval under the terms of </a:t>
            </a:r>
            <a:r>
              <a:rPr lang="en-US" dirty="0"/>
              <a:t>Proposition H.</a:t>
            </a:r>
          </a:p>
          <a:p>
            <a:endParaRPr lang="en-US" dirty="0"/>
          </a:p>
          <a:p>
            <a:endParaRPr lang="en-US" dirty="0"/>
          </a:p>
          <a:p>
            <a:endParaRPr lang="en-US" dirty="0"/>
          </a:p>
        </p:txBody>
      </p:sp>
    </p:spTree>
    <p:extLst>
      <p:ext uri="{BB962C8B-B14F-4D97-AF65-F5344CB8AC3E}">
        <p14:creationId xmlns:p14="http://schemas.microsoft.com/office/powerpoint/2010/main" val="204363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D258E-8AD6-403C-8EBF-75B02FC9B93F}"/>
              </a:ext>
            </a:extLst>
          </p:cNvPr>
          <p:cNvSpPr>
            <a:spLocks noGrp="1"/>
          </p:cNvSpPr>
          <p:nvPr>
            <p:ph type="title"/>
          </p:nvPr>
        </p:nvSpPr>
        <p:spPr/>
        <p:txBody>
          <a:bodyPr>
            <a:normAutofit/>
          </a:bodyPr>
          <a:lstStyle/>
          <a:p>
            <a:r>
              <a:rPr lang="en-US" sz="6000" dirty="0"/>
              <a:t>How to make this easier to read?</a:t>
            </a:r>
          </a:p>
        </p:txBody>
      </p:sp>
      <p:sp>
        <p:nvSpPr>
          <p:cNvPr id="3" name="Content Placeholder 2">
            <a:extLst>
              <a:ext uri="{FF2B5EF4-FFF2-40B4-BE49-F238E27FC236}">
                <a16:creationId xmlns:a16="http://schemas.microsoft.com/office/drawing/2014/main" id="{D47D2CBE-4708-4FDD-8A05-9B17A790D30E}"/>
              </a:ext>
            </a:extLst>
          </p:cNvPr>
          <p:cNvSpPr>
            <a:spLocks noGrp="1"/>
          </p:cNvSpPr>
          <p:nvPr>
            <p:ph idx="1"/>
          </p:nvPr>
        </p:nvSpPr>
        <p:spPr>
          <a:xfrm>
            <a:off x="838200" y="2332832"/>
            <a:ext cx="10515600" cy="2258218"/>
          </a:xfrm>
        </p:spPr>
        <p:txBody>
          <a:bodyPr>
            <a:normAutofit/>
          </a:bodyPr>
          <a:lstStyle/>
          <a:p>
            <a:pPr marL="0" indent="0">
              <a:buNone/>
            </a:pPr>
            <a:r>
              <a:rPr lang="en-US" dirty="0"/>
              <a:t>On December 9 2020, a measure was approved by City Council, on a 4-1 vote, (Resolution No. 1234) that authorized the expenditure of the funding necessary to positively impact the completion term of the subject project. </a:t>
            </a:r>
          </a:p>
          <a:p>
            <a:pPr marL="0" indent="0">
              <a:buNone/>
            </a:pPr>
            <a:endParaRPr lang="en-US" sz="3000" dirty="0"/>
          </a:p>
          <a:p>
            <a:endParaRPr lang="en-US" dirty="0"/>
          </a:p>
          <a:p>
            <a:endParaRPr lang="en-US" dirty="0"/>
          </a:p>
          <a:p>
            <a:endParaRPr lang="en-US" dirty="0"/>
          </a:p>
        </p:txBody>
      </p:sp>
      <p:sp>
        <p:nvSpPr>
          <p:cNvPr id="4" name="Content Placeholder 2">
            <a:extLst>
              <a:ext uri="{FF2B5EF4-FFF2-40B4-BE49-F238E27FC236}">
                <a16:creationId xmlns:a16="http://schemas.microsoft.com/office/drawing/2014/main" id="{F013EF1D-A6C3-4CEE-91BB-15C46F4F4663}"/>
              </a:ext>
            </a:extLst>
          </p:cNvPr>
          <p:cNvSpPr txBox="1">
            <a:spLocks/>
          </p:cNvSpPr>
          <p:nvPr/>
        </p:nvSpPr>
        <p:spPr>
          <a:xfrm>
            <a:off x="838200" y="4453732"/>
            <a:ext cx="10515600" cy="36798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C00000"/>
                </a:solidFill>
              </a:rPr>
              <a:t>The</a:t>
            </a:r>
            <a:r>
              <a:rPr lang="en-US" dirty="0"/>
              <a:t> City Council </a:t>
            </a:r>
            <a:r>
              <a:rPr lang="en-US" dirty="0">
                <a:solidFill>
                  <a:srgbClr val="C00000"/>
                </a:solidFill>
              </a:rPr>
              <a:t>approved</a:t>
            </a:r>
            <a:r>
              <a:rPr lang="en-US" dirty="0"/>
              <a:t> the funding </a:t>
            </a:r>
            <a:r>
              <a:rPr lang="en-US" dirty="0">
                <a:solidFill>
                  <a:srgbClr val="C00000"/>
                </a:solidFill>
              </a:rPr>
              <a:t>for the work needed to expedite </a:t>
            </a:r>
            <a:r>
              <a:rPr lang="en-US" dirty="0"/>
              <a:t>the project Dec</a:t>
            </a:r>
            <a:r>
              <a:rPr lang="en-US" dirty="0">
                <a:solidFill>
                  <a:srgbClr val="C00000"/>
                </a:solidFill>
              </a:rPr>
              <a:t>.</a:t>
            </a:r>
            <a:r>
              <a:rPr lang="en-US" dirty="0"/>
              <a:t> 9</a:t>
            </a:r>
            <a:r>
              <a:rPr lang="en-US" dirty="0">
                <a:solidFill>
                  <a:srgbClr val="C00000"/>
                </a:solidFill>
              </a:rPr>
              <a:t>,</a:t>
            </a:r>
            <a:r>
              <a:rPr lang="en-US" dirty="0"/>
              <a:t> 2020</a:t>
            </a:r>
            <a:r>
              <a:rPr lang="en-US" dirty="0">
                <a:solidFill>
                  <a:srgbClr val="C00000"/>
                </a:solidFill>
              </a:rPr>
              <a:t>,</a:t>
            </a:r>
            <a:r>
              <a:rPr lang="en-US" dirty="0"/>
              <a:t> (Resolution No. 1234, approved 4-1).</a:t>
            </a:r>
          </a:p>
          <a:p>
            <a:endParaRPr lang="en-US" dirty="0"/>
          </a:p>
          <a:p>
            <a:endParaRPr lang="en-US" dirty="0"/>
          </a:p>
        </p:txBody>
      </p:sp>
    </p:spTree>
    <p:extLst>
      <p:ext uri="{BB962C8B-B14F-4D97-AF65-F5344CB8AC3E}">
        <p14:creationId xmlns:p14="http://schemas.microsoft.com/office/powerpoint/2010/main" val="269682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BB14F7C-53D1-48D3-BD22-D4EA4FD06C6D}"/>
              </a:ext>
            </a:extLst>
          </p:cNvPr>
          <p:cNvSpPr>
            <a:spLocks noGrp="1"/>
          </p:cNvSpPr>
          <p:nvPr>
            <p:ph type="title"/>
          </p:nvPr>
        </p:nvSpPr>
        <p:spPr>
          <a:xfrm>
            <a:off x="3800475" y="2003425"/>
            <a:ext cx="4857750" cy="3235325"/>
          </a:xfrm>
        </p:spPr>
        <p:txBody>
          <a:bodyPr>
            <a:noAutofit/>
          </a:bodyPr>
          <a:lstStyle/>
          <a:p>
            <a:pPr algn="ctr"/>
            <a:r>
              <a:rPr lang="en-US" sz="6000" dirty="0"/>
              <a:t> Questions?</a:t>
            </a:r>
            <a:br>
              <a:rPr lang="en-US" sz="6000" dirty="0"/>
            </a:br>
            <a:r>
              <a:rPr lang="en-US" sz="6000" dirty="0"/>
              <a:t>Comments? </a:t>
            </a:r>
          </a:p>
        </p:txBody>
      </p:sp>
    </p:spTree>
    <p:extLst>
      <p:ext uri="{BB962C8B-B14F-4D97-AF65-F5344CB8AC3E}">
        <p14:creationId xmlns:p14="http://schemas.microsoft.com/office/powerpoint/2010/main" val="3186629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D258E-8AD6-403C-8EBF-75B02FC9B93F}"/>
              </a:ext>
            </a:extLst>
          </p:cNvPr>
          <p:cNvSpPr>
            <a:spLocks noGrp="1"/>
          </p:cNvSpPr>
          <p:nvPr>
            <p:ph type="title"/>
          </p:nvPr>
        </p:nvSpPr>
        <p:spPr>
          <a:xfrm>
            <a:off x="2724150" y="4765675"/>
            <a:ext cx="10515600" cy="1325563"/>
          </a:xfrm>
        </p:spPr>
        <p:txBody>
          <a:bodyPr/>
          <a:lstStyle/>
          <a:p>
            <a:r>
              <a:rPr lang="en-US" dirty="0"/>
              <a:t>Do this before and after the writing </a:t>
            </a:r>
          </a:p>
        </p:txBody>
      </p:sp>
      <p:sp>
        <p:nvSpPr>
          <p:cNvPr id="3" name="Content Placeholder 2">
            <a:extLst>
              <a:ext uri="{FF2B5EF4-FFF2-40B4-BE49-F238E27FC236}">
                <a16:creationId xmlns:a16="http://schemas.microsoft.com/office/drawing/2014/main" id="{D47D2CBE-4708-4FDD-8A05-9B17A790D30E}"/>
              </a:ext>
            </a:extLst>
          </p:cNvPr>
          <p:cNvSpPr>
            <a:spLocks noGrp="1"/>
          </p:cNvSpPr>
          <p:nvPr>
            <p:ph idx="1"/>
          </p:nvPr>
        </p:nvSpPr>
        <p:spPr>
          <a:xfrm>
            <a:off x="1028700" y="1989137"/>
            <a:ext cx="10515600" cy="4351338"/>
          </a:xfrm>
        </p:spPr>
        <p:txBody>
          <a:bodyPr/>
          <a:lstStyle/>
          <a:p>
            <a:r>
              <a:rPr lang="en-US" dirty="0"/>
              <a:t>What will the reader need? What will the reader want?</a:t>
            </a:r>
          </a:p>
          <a:p>
            <a:r>
              <a:rPr lang="en-US" dirty="0"/>
              <a:t>When will they need it, where does it most logically fit?</a:t>
            </a:r>
          </a:p>
          <a:p>
            <a:r>
              <a:rPr lang="en-US" dirty="0"/>
              <a:t>What information do they NOT need? What can you spare them?</a:t>
            </a:r>
          </a:p>
          <a:p>
            <a:r>
              <a:rPr lang="en-US" dirty="0"/>
              <a:t>Will every reader understand every word and concept?</a:t>
            </a:r>
          </a:p>
          <a:p>
            <a:r>
              <a:rPr lang="en-US" dirty="0"/>
              <a:t>What do you want them to come away with?</a:t>
            </a:r>
          </a:p>
          <a:p>
            <a:pPr marL="0" indent="0">
              <a:buNone/>
            </a:pPr>
            <a:endParaRPr lang="en-US" dirty="0"/>
          </a:p>
        </p:txBody>
      </p:sp>
      <p:sp>
        <p:nvSpPr>
          <p:cNvPr id="4" name="Title 1">
            <a:extLst>
              <a:ext uri="{FF2B5EF4-FFF2-40B4-BE49-F238E27FC236}">
                <a16:creationId xmlns:a16="http://schemas.microsoft.com/office/drawing/2014/main" id="{2EC0C72B-75FC-4491-AD7A-7590E984EB75}"/>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t>Always keep in mind </a:t>
            </a:r>
          </a:p>
        </p:txBody>
      </p:sp>
    </p:spTree>
    <p:extLst>
      <p:ext uri="{BB962C8B-B14F-4D97-AF65-F5344CB8AC3E}">
        <p14:creationId xmlns:p14="http://schemas.microsoft.com/office/powerpoint/2010/main" val="384413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95C1F-22E6-48DD-991B-23E77FD0A571}"/>
              </a:ext>
            </a:extLst>
          </p:cNvPr>
          <p:cNvSpPr>
            <a:spLocks noGrp="1"/>
          </p:cNvSpPr>
          <p:nvPr>
            <p:ph type="ctrTitle"/>
          </p:nvPr>
        </p:nvSpPr>
        <p:spPr>
          <a:xfrm>
            <a:off x="1524000" y="52924"/>
            <a:ext cx="9144000" cy="925512"/>
          </a:xfrm>
        </p:spPr>
        <p:txBody>
          <a:bodyPr/>
          <a:lstStyle/>
          <a:p>
            <a:r>
              <a:rPr lang="en-US" dirty="0"/>
              <a:t>Unclear communications</a:t>
            </a:r>
          </a:p>
        </p:txBody>
      </p:sp>
      <p:pic>
        <p:nvPicPr>
          <p:cNvPr id="5" name="Picture 4" descr="A picture containing text, tree, outdoor, sign&#10;&#10;Description automatically generated">
            <a:extLst>
              <a:ext uri="{FF2B5EF4-FFF2-40B4-BE49-F238E27FC236}">
                <a16:creationId xmlns:a16="http://schemas.microsoft.com/office/drawing/2014/main" id="{FF60BB36-3F29-4FF3-BBD3-53A3F6138E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0325" y="1189202"/>
            <a:ext cx="2747125" cy="1828800"/>
          </a:xfrm>
          <a:prstGeom prst="rect">
            <a:avLst/>
          </a:prstGeom>
        </p:spPr>
      </p:pic>
      <p:sp>
        <p:nvSpPr>
          <p:cNvPr id="6" name="TextBox 5">
            <a:extLst>
              <a:ext uri="{FF2B5EF4-FFF2-40B4-BE49-F238E27FC236}">
                <a16:creationId xmlns:a16="http://schemas.microsoft.com/office/drawing/2014/main" id="{7C44B5D4-F5DF-4EBB-8A85-B190A9969E84}"/>
              </a:ext>
            </a:extLst>
          </p:cNvPr>
          <p:cNvSpPr txBox="1"/>
          <p:nvPr/>
        </p:nvSpPr>
        <p:spPr>
          <a:xfrm>
            <a:off x="2557464" y="2981416"/>
            <a:ext cx="3238500" cy="461665"/>
          </a:xfrm>
          <a:prstGeom prst="rect">
            <a:avLst/>
          </a:prstGeom>
          <a:noFill/>
        </p:spPr>
        <p:txBody>
          <a:bodyPr wrap="square" rtlCol="0">
            <a:spAutoFit/>
          </a:bodyPr>
          <a:lstStyle/>
          <a:p>
            <a:r>
              <a:rPr lang="en-US" sz="2400" dirty="0"/>
              <a:t>Confusing</a:t>
            </a:r>
          </a:p>
        </p:txBody>
      </p:sp>
      <p:sp>
        <p:nvSpPr>
          <p:cNvPr id="9" name="TextBox 8">
            <a:extLst>
              <a:ext uri="{FF2B5EF4-FFF2-40B4-BE49-F238E27FC236}">
                <a16:creationId xmlns:a16="http://schemas.microsoft.com/office/drawing/2014/main" id="{B258FD32-52B5-476B-BF8D-52BE0157DD34}"/>
              </a:ext>
            </a:extLst>
          </p:cNvPr>
          <p:cNvSpPr txBox="1"/>
          <p:nvPr/>
        </p:nvSpPr>
        <p:spPr>
          <a:xfrm>
            <a:off x="6191250" y="3012211"/>
            <a:ext cx="3238500" cy="461665"/>
          </a:xfrm>
          <a:prstGeom prst="rect">
            <a:avLst/>
          </a:prstGeom>
          <a:noFill/>
        </p:spPr>
        <p:txBody>
          <a:bodyPr wrap="square" rtlCol="0">
            <a:spAutoFit/>
          </a:bodyPr>
          <a:lstStyle/>
          <a:p>
            <a:r>
              <a:rPr lang="en-US" sz="2400" dirty="0"/>
              <a:t>More confusing</a:t>
            </a:r>
          </a:p>
        </p:txBody>
      </p:sp>
      <p:pic>
        <p:nvPicPr>
          <p:cNvPr id="11" name="Picture 10">
            <a:extLst>
              <a:ext uri="{FF2B5EF4-FFF2-40B4-BE49-F238E27FC236}">
                <a16:creationId xmlns:a16="http://schemas.microsoft.com/office/drawing/2014/main" id="{DE7D2249-BDEB-49B9-A857-15D4872BE07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524000" y="3688354"/>
            <a:ext cx="2199736" cy="2286000"/>
          </a:xfrm>
          <a:prstGeom prst="rect">
            <a:avLst/>
          </a:prstGeom>
        </p:spPr>
      </p:pic>
      <p:pic>
        <p:nvPicPr>
          <p:cNvPr id="13" name="Picture 12">
            <a:extLst>
              <a:ext uri="{FF2B5EF4-FFF2-40B4-BE49-F238E27FC236}">
                <a16:creationId xmlns:a16="http://schemas.microsoft.com/office/drawing/2014/main" id="{518BB9AB-651C-4981-B822-1C923F8D3A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1250" y="1177154"/>
            <a:ext cx="2743200" cy="1828800"/>
          </a:xfrm>
          <a:prstGeom prst="rect">
            <a:avLst/>
          </a:prstGeom>
        </p:spPr>
      </p:pic>
      <p:sp>
        <p:nvSpPr>
          <p:cNvPr id="14" name="TextBox 13">
            <a:extLst>
              <a:ext uri="{FF2B5EF4-FFF2-40B4-BE49-F238E27FC236}">
                <a16:creationId xmlns:a16="http://schemas.microsoft.com/office/drawing/2014/main" id="{7B2E06C8-2F1E-42E1-AB96-B8AE5F5B1BB6}"/>
              </a:ext>
            </a:extLst>
          </p:cNvPr>
          <p:cNvSpPr txBox="1"/>
          <p:nvPr/>
        </p:nvSpPr>
        <p:spPr>
          <a:xfrm>
            <a:off x="1402492" y="5935511"/>
            <a:ext cx="3238500" cy="461665"/>
          </a:xfrm>
          <a:prstGeom prst="rect">
            <a:avLst/>
          </a:prstGeom>
          <a:noFill/>
        </p:spPr>
        <p:txBody>
          <a:bodyPr wrap="square" rtlCol="0">
            <a:spAutoFit/>
          </a:bodyPr>
          <a:lstStyle/>
          <a:p>
            <a:r>
              <a:rPr lang="en-US" sz="2400" dirty="0"/>
              <a:t>Don’t go anywhere </a:t>
            </a:r>
          </a:p>
        </p:txBody>
      </p:sp>
      <p:pic>
        <p:nvPicPr>
          <p:cNvPr id="16" name="Picture 15" descr="A picture containing text, tree, sign, outdoor&#10;&#10;Description automatically generated">
            <a:extLst>
              <a:ext uri="{FF2B5EF4-FFF2-40B4-BE49-F238E27FC236}">
                <a16:creationId xmlns:a16="http://schemas.microsoft.com/office/drawing/2014/main" id="{2DECFEB2-06BB-416C-81DA-D3BA8318FAA1}"/>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4698684" y="3688354"/>
            <a:ext cx="2194560" cy="2286000"/>
          </a:xfrm>
          <a:prstGeom prst="rect">
            <a:avLst/>
          </a:prstGeom>
        </p:spPr>
      </p:pic>
      <p:sp>
        <p:nvSpPr>
          <p:cNvPr id="18" name="TextBox 17">
            <a:extLst>
              <a:ext uri="{FF2B5EF4-FFF2-40B4-BE49-F238E27FC236}">
                <a16:creationId xmlns:a16="http://schemas.microsoft.com/office/drawing/2014/main" id="{13C0F651-2289-4166-BD90-62323BE1C561}"/>
              </a:ext>
            </a:extLst>
          </p:cNvPr>
          <p:cNvSpPr txBox="1"/>
          <p:nvPr/>
        </p:nvSpPr>
        <p:spPr>
          <a:xfrm>
            <a:off x="4572000" y="5935511"/>
            <a:ext cx="3238500" cy="461665"/>
          </a:xfrm>
          <a:prstGeom prst="rect">
            <a:avLst/>
          </a:prstGeom>
          <a:noFill/>
        </p:spPr>
        <p:txBody>
          <a:bodyPr wrap="square" rtlCol="0">
            <a:spAutoFit/>
          </a:bodyPr>
          <a:lstStyle/>
          <a:p>
            <a:r>
              <a:rPr lang="en-US" sz="2400" dirty="0"/>
              <a:t>Breeding limit </a:t>
            </a:r>
          </a:p>
        </p:txBody>
      </p:sp>
      <p:pic>
        <p:nvPicPr>
          <p:cNvPr id="20" name="Picture 19" descr="A picture containing text, sign, tree, outdoor&#10;&#10;Description automatically generated">
            <a:extLst>
              <a:ext uri="{FF2B5EF4-FFF2-40B4-BE49-F238E27FC236}">
                <a16:creationId xmlns:a16="http://schemas.microsoft.com/office/drawing/2014/main" id="{4AA7F1F1-E4A4-4AB9-861E-63D1F8EF44BD}"/>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7937184" y="3634731"/>
            <a:ext cx="2194560" cy="2286000"/>
          </a:xfrm>
          <a:prstGeom prst="rect">
            <a:avLst/>
          </a:prstGeom>
        </p:spPr>
      </p:pic>
      <p:sp>
        <p:nvSpPr>
          <p:cNvPr id="21" name="TextBox 20">
            <a:extLst>
              <a:ext uri="{FF2B5EF4-FFF2-40B4-BE49-F238E27FC236}">
                <a16:creationId xmlns:a16="http://schemas.microsoft.com/office/drawing/2014/main" id="{7ABB8344-0FD6-4C7C-BC42-3870894145E5}"/>
              </a:ext>
            </a:extLst>
          </p:cNvPr>
          <p:cNvSpPr txBox="1"/>
          <p:nvPr/>
        </p:nvSpPr>
        <p:spPr>
          <a:xfrm>
            <a:off x="7868192" y="5920731"/>
            <a:ext cx="3238500" cy="461665"/>
          </a:xfrm>
          <a:prstGeom prst="rect">
            <a:avLst/>
          </a:prstGeom>
          <a:noFill/>
        </p:spPr>
        <p:txBody>
          <a:bodyPr wrap="square" rtlCol="0">
            <a:spAutoFit/>
          </a:bodyPr>
          <a:lstStyle/>
          <a:p>
            <a:r>
              <a:rPr lang="en-US" sz="2400" dirty="0"/>
              <a:t>You are about to die</a:t>
            </a:r>
          </a:p>
        </p:txBody>
      </p:sp>
    </p:spTree>
    <p:extLst>
      <p:ext uri="{BB962C8B-B14F-4D97-AF65-F5344CB8AC3E}">
        <p14:creationId xmlns:p14="http://schemas.microsoft.com/office/powerpoint/2010/main" val="1018640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95C1F-22E6-48DD-991B-23E77FD0A571}"/>
              </a:ext>
            </a:extLst>
          </p:cNvPr>
          <p:cNvSpPr>
            <a:spLocks noGrp="1"/>
          </p:cNvSpPr>
          <p:nvPr>
            <p:ph type="ctrTitle"/>
          </p:nvPr>
        </p:nvSpPr>
        <p:spPr>
          <a:xfrm>
            <a:off x="1524000" y="52924"/>
            <a:ext cx="9144000" cy="925512"/>
          </a:xfrm>
        </p:spPr>
        <p:txBody>
          <a:bodyPr/>
          <a:lstStyle/>
          <a:p>
            <a:r>
              <a:rPr lang="en-US" dirty="0"/>
              <a:t>Not what they meant</a:t>
            </a:r>
          </a:p>
        </p:txBody>
      </p:sp>
      <p:sp>
        <p:nvSpPr>
          <p:cNvPr id="6" name="TextBox 5">
            <a:extLst>
              <a:ext uri="{FF2B5EF4-FFF2-40B4-BE49-F238E27FC236}">
                <a16:creationId xmlns:a16="http://schemas.microsoft.com/office/drawing/2014/main" id="{7C44B5D4-F5DF-4EBB-8A85-B190A9969E84}"/>
              </a:ext>
            </a:extLst>
          </p:cNvPr>
          <p:cNvSpPr txBox="1"/>
          <p:nvPr/>
        </p:nvSpPr>
        <p:spPr>
          <a:xfrm>
            <a:off x="8077200" y="4314407"/>
            <a:ext cx="3457575" cy="954107"/>
          </a:xfrm>
          <a:prstGeom prst="rect">
            <a:avLst/>
          </a:prstGeom>
          <a:noFill/>
        </p:spPr>
        <p:txBody>
          <a:bodyPr wrap="square" rtlCol="0">
            <a:spAutoFit/>
          </a:bodyPr>
          <a:lstStyle/>
          <a:p>
            <a:r>
              <a:rPr lang="en-US" sz="2800" dirty="0"/>
              <a:t>Warning: You may have to play forever.</a:t>
            </a:r>
          </a:p>
        </p:txBody>
      </p:sp>
      <p:pic>
        <p:nvPicPr>
          <p:cNvPr id="4" name="Picture 3" descr="Text&#10;&#10;Description automatically generated">
            <a:extLst>
              <a:ext uri="{FF2B5EF4-FFF2-40B4-BE49-F238E27FC236}">
                <a16:creationId xmlns:a16="http://schemas.microsoft.com/office/drawing/2014/main" id="{85C86862-842A-4A61-B073-192A2A526F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675" y="1212055"/>
            <a:ext cx="6905625" cy="5179219"/>
          </a:xfrm>
          <a:prstGeom prst="rect">
            <a:avLst/>
          </a:prstGeom>
        </p:spPr>
      </p:pic>
    </p:spTree>
    <p:extLst>
      <p:ext uri="{BB962C8B-B14F-4D97-AF65-F5344CB8AC3E}">
        <p14:creationId xmlns:p14="http://schemas.microsoft.com/office/powerpoint/2010/main" val="3070039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95C1F-22E6-48DD-991B-23E77FD0A571}"/>
              </a:ext>
            </a:extLst>
          </p:cNvPr>
          <p:cNvSpPr>
            <a:spLocks noGrp="1"/>
          </p:cNvSpPr>
          <p:nvPr>
            <p:ph type="ctrTitle"/>
          </p:nvPr>
        </p:nvSpPr>
        <p:spPr>
          <a:xfrm>
            <a:off x="1524000" y="52924"/>
            <a:ext cx="9144000" cy="925512"/>
          </a:xfrm>
        </p:spPr>
        <p:txBody>
          <a:bodyPr/>
          <a:lstStyle/>
          <a:p>
            <a:r>
              <a:rPr lang="en-US" dirty="0"/>
              <a:t>Making things crystal clear </a:t>
            </a:r>
          </a:p>
        </p:txBody>
      </p:sp>
      <p:pic>
        <p:nvPicPr>
          <p:cNvPr id="4" name="Picture 3" descr="Diagram, text&#10;&#10;Description automatically generated">
            <a:extLst>
              <a:ext uri="{FF2B5EF4-FFF2-40B4-BE49-F238E27FC236}">
                <a16:creationId xmlns:a16="http://schemas.microsoft.com/office/drawing/2014/main" id="{508F3F5C-8ED0-4566-A73C-69B0D39569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7178" y="1328737"/>
            <a:ext cx="4181824" cy="2121436"/>
          </a:xfrm>
          <a:prstGeom prst="rect">
            <a:avLst/>
          </a:prstGeom>
        </p:spPr>
      </p:pic>
      <p:pic>
        <p:nvPicPr>
          <p:cNvPr id="8" name="Picture 7" descr="Text, icon&#10;&#10;Description automatically generated">
            <a:extLst>
              <a:ext uri="{FF2B5EF4-FFF2-40B4-BE49-F238E27FC236}">
                <a16:creationId xmlns:a16="http://schemas.microsoft.com/office/drawing/2014/main" id="{B3E905F9-7C86-4CE6-8249-13140CFFDE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29" y="978436"/>
            <a:ext cx="3664650" cy="4741326"/>
          </a:xfrm>
          <a:prstGeom prst="rect">
            <a:avLst/>
          </a:prstGeom>
        </p:spPr>
      </p:pic>
      <p:pic>
        <p:nvPicPr>
          <p:cNvPr id="12" name="Picture 11">
            <a:extLst>
              <a:ext uri="{FF2B5EF4-FFF2-40B4-BE49-F238E27FC236}">
                <a16:creationId xmlns:a16="http://schemas.microsoft.com/office/drawing/2014/main" id="{8114571E-0E56-4E34-B400-CFDC9B52C1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1024" y="1138237"/>
            <a:ext cx="3467100" cy="4581525"/>
          </a:xfrm>
          <a:prstGeom prst="rect">
            <a:avLst/>
          </a:prstGeom>
        </p:spPr>
      </p:pic>
    </p:spTree>
    <p:extLst>
      <p:ext uri="{BB962C8B-B14F-4D97-AF65-F5344CB8AC3E}">
        <p14:creationId xmlns:p14="http://schemas.microsoft.com/office/powerpoint/2010/main" val="254785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1+#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95C1F-22E6-48DD-991B-23E77FD0A571}"/>
              </a:ext>
            </a:extLst>
          </p:cNvPr>
          <p:cNvSpPr>
            <a:spLocks noGrp="1"/>
          </p:cNvSpPr>
          <p:nvPr>
            <p:ph type="ctrTitle"/>
          </p:nvPr>
        </p:nvSpPr>
        <p:spPr>
          <a:xfrm>
            <a:off x="0" y="0"/>
            <a:ext cx="10067424" cy="914400"/>
          </a:xfrm>
        </p:spPr>
        <p:txBody>
          <a:bodyPr/>
          <a:lstStyle/>
          <a:p>
            <a:r>
              <a:rPr lang="en-US" dirty="0"/>
              <a:t>What is this speed bump thing?</a:t>
            </a:r>
          </a:p>
        </p:txBody>
      </p:sp>
      <p:pic>
        <p:nvPicPr>
          <p:cNvPr id="3074" name="Picture 2" descr="The Best Driving Route From California to New York | Moving.com">
            <a:extLst>
              <a:ext uri="{FF2B5EF4-FFF2-40B4-BE49-F238E27FC236}">
                <a16:creationId xmlns:a16="http://schemas.microsoft.com/office/drawing/2014/main" id="{3CF37423-2274-4C8D-83AF-FCB84DD93A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566" y="1641747"/>
            <a:ext cx="5889233" cy="39338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447F764-A78F-49B6-B70E-F8E88D599E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3" y="1641747"/>
            <a:ext cx="5914026" cy="3933824"/>
          </a:xfrm>
          <a:prstGeom prst="rect">
            <a:avLst/>
          </a:prstGeom>
        </p:spPr>
      </p:pic>
    </p:spTree>
    <p:extLst>
      <p:ext uri="{BB962C8B-B14F-4D97-AF65-F5344CB8AC3E}">
        <p14:creationId xmlns:p14="http://schemas.microsoft.com/office/powerpoint/2010/main" val="337830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1+#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87F9BB7897A5045840B163446B4DB63" ma:contentTypeVersion="13" ma:contentTypeDescription="Create a new document." ma:contentTypeScope="" ma:versionID="b1deacac08a06ef25f28916cf0218262">
  <xsd:schema xmlns:xsd="http://www.w3.org/2001/XMLSchema" xmlns:xs="http://www.w3.org/2001/XMLSchema" xmlns:p="http://schemas.microsoft.com/office/2006/metadata/properties" xmlns:ns3="10e68751-1a9e-43e9-85cd-522492c7729c" xmlns:ns4="dea37845-bf70-471b-8949-3dd72f31b3fc" targetNamespace="http://schemas.microsoft.com/office/2006/metadata/properties" ma:root="true" ma:fieldsID="fd68dcf52f83d2c1127a22cf96e16710" ns3:_="" ns4:_="">
    <xsd:import namespace="10e68751-1a9e-43e9-85cd-522492c7729c"/>
    <xsd:import namespace="dea37845-bf70-471b-8949-3dd72f31b3f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e68751-1a9e-43e9-85cd-522492c772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a37845-bf70-471b-8949-3dd72f31b3f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0C58E3-3C95-4AF1-84CA-214394A92433}">
  <ds:schemaRefs>
    <ds:schemaRef ds:uri="http://purl.org/dc/terms/"/>
    <ds:schemaRef ds:uri="http://purl.org/dc/elements/1.1/"/>
    <ds:schemaRef ds:uri="http://purl.org/dc/dcmitype/"/>
    <ds:schemaRef ds:uri="http://www.w3.org/XML/1998/namespace"/>
    <ds:schemaRef ds:uri="dea37845-bf70-471b-8949-3dd72f31b3fc"/>
    <ds:schemaRef ds:uri="http://schemas.microsoft.com/office/2006/documentManagement/types"/>
    <ds:schemaRef ds:uri="http://schemas.microsoft.com/office/infopath/2007/PartnerControls"/>
    <ds:schemaRef ds:uri="http://schemas.openxmlformats.org/package/2006/metadata/core-properties"/>
    <ds:schemaRef ds:uri="10e68751-1a9e-43e9-85cd-522492c7729c"/>
    <ds:schemaRef ds:uri="http://schemas.microsoft.com/office/2006/metadata/properties"/>
  </ds:schemaRefs>
</ds:datastoreItem>
</file>

<file path=customXml/itemProps2.xml><?xml version="1.0" encoding="utf-8"?>
<ds:datastoreItem xmlns:ds="http://schemas.openxmlformats.org/officeDocument/2006/customXml" ds:itemID="{2FBCE3CC-C9A9-4C06-884C-08B6392ED425}">
  <ds:schemaRefs>
    <ds:schemaRef ds:uri="http://schemas.microsoft.com/sharepoint/v3/contenttype/forms"/>
  </ds:schemaRefs>
</ds:datastoreItem>
</file>

<file path=customXml/itemProps3.xml><?xml version="1.0" encoding="utf-8"?>
<ds:datastoreItem xmlns:ds="http://schemas.openxmlformats.org/officeDocument/2006/customXml" ds:itemID="{9DA672E7-6F06-4D89-BE9D-14C3BD353A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e68751-1a9e-43e9-85cd-522492c7729c"/>
    <ds:schemaRef ds:uri="dea37845-bf70-471b-8949-3dd72f31b3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1174</TotalTime>
  <Words>2986</Words>
  <Application>Microsoft Office PowerPoint</Application>
  <PresentationFormat>Widescreen</PresentationFormat>
  <Paragraphs>315</Paragraphs>
  <Slides>49</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Algerian</vt:lpstr>
      <vt:lpstr>Arial</vt:lpstr>
      <vt:lpstr>Broadway</vt:lpstr>
      <vt:lpstr>Calibri</vt:lpstr>
      <vt:lpstr>Calibri Light</vt:lpstr>
      <vt:lpstr>Courier New</vt:lpstr>
      <vt:lpstr>Franklin Gothic Heavy</vt:lpstr>
      <vt:lpstr>Showcard Gothic</vt:lpstr>
      <vt:lpstr>Wingdings</vt:lpstr>
      <vt:lpstr>Office Theme</vt:lpstr>
      <vt:lpstr>How to make your writing  more effective  </vt:lpstr>
      <vt:lpstr>Our own expertise</vt:lpstr>
      <vt:lpstr>  “When you know something, it’s extraordinarily difficult to know what it’s like not to know it.  Your own knowledge seems so obvious that you’re apt to think that everyone else knows it, too.”</vt:lpstr>
      <vt:lpstr>PowerPoint Presentation</vt:lpstr>
      <vt:lpstr>Do this before and after the writing </vt:lpstr>
      <vt:lpstr>Unclear communications</vt:lpstr>
      <vt:lpstr>Not what they meant</vt:lpstr>
      <vt:lpstr>Making things crystal clear </vt:lpstr>
      <vt:lpstr>What is this speed bump thing?</vt:lpstr>
      <vt:lpstr>Speed bump = anything that slows down or hinders comprehension</vt:lpstr>
      <vt:lpstr>HardiePlate</vt:lpstr>
      <vt:lpstr>PowerPoint Presentation</vt:lpstr>
      <vt:lpstr>PowerPoint Presentation</vt:lpstr>
      <vt:lpstr>The rules of the road </vt:lpstr>
      <vt:lpstr>Use active tense</vt:lpstr>
      <vt:lpstr>Beware of jargon</vt:lpstr>
      <vt:lpstr>Use commonly used words </vt:lpstr>
      <vt:lpstr>Capitalization </vt:lpstr>
      <vt:lpstr>Things that are not capitalized  </vt:lpstr>
      <vt:lpstr>Exceptions </vt:lpstr>
      <vt:lpstr>Plurals are squirrely </vt:lpstr>
      <vt:lpstr>Things are its </vt:lpstr>
      <vt:lpstr>Acronyms Can Hinder Comprehension (ACHU)  </vt:lpstr>
      <vt:lpstr>ACHU 2  </vt:lpstr>
      <vt:lpstr>Slash the slash </vt:lpstr>
      <vt:lpstr>Semicolons are hard  </vt:lpstr>
      <vt:lpstr>Parenthetically speaking </vt:lpstr>
      <vt:lpstr>Dates and times </vt:lpstr>
      <vt:lpstr>Dates and times examples  </vt:lpstr>
      <vt:lpstr>Let lists be lists </vt:lpstr>
      <vt:lpstr>The dreaded Oxford comma* </vt:lpstr>
      <vt:lpstr>When Oxford comma is needed</vt:lpstr>
      <vt:lpstr>Delete unneeded words </vt:lpstr>
      <vt:lpstr>“Because” and “said” are      perfectly fine words </vt:lpstr>
      <vt:lpstr>That is that, and which is which </vt:lpstr>
      <vt:lpstr>We use sentence case in titles </vt:lpstr>
      <vt:lpstr>A note ON Typography </vt:lpstr>
      <vt:lpstr>The five tips you came for </vt:lpstr>
      <vt:lpstr>The five tips you came for </vt:lpstr>
      <vt:lpstr>The five tips you came for </vt:lpstr>
      <vt:lpstr>The five tips you came for </vt:lpstr>
      <vt:lpstr>The five tips you came for </vt:lpstr>
      <vt:lpstr>One extra credit tip </vt:lpstr>
      <vt:lpstr>Spot the style error(s) </vt:lpstr>
      <vt:lpstr>Spot the errors, make it better </vt:lpstr>
      <vt:lpstr>Which is right?</vt:lpstr>
      <vt:lpstr>How to make this clearer?</vt:lpstr>
      <vt:lpstr>How to make this easier to read?</vt:lpstr>
      <vt:lpstr> Questions? Comments?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make your writing  more effective  </dc:title>
  <dc:creator>Tom Mallory</dc:creator>
  <cp:lastModifiedBy>Tom Mallory</cp:lastModifiedBy>
  <cp:revision>1</cp:revision>
  <dcterms:created xsi:type="dcterms:W3CDTF">2021-04-10T01:21:22Z</dcterms:created>
  <dcterms:modified xsi:type="dcterms:W3CDTF">2021-04-22T20:34:34Z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0x010100D87F9BB7897A5045840B163446B4DB63</vt:lpwstr>
  </property>
</Properties>
</file>