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63" r:id="rId3"/>
    <p:sldId id="380" r:id="rId4"/>
    <p:sldId id="381" r:id="rId5"/>
    <p:sldId id="379" r:id="rId6"/>
    <p:sldId id="385" r:id="rId7"/>
    <p:sldId id="279" r:id="rId8"/>
    <p:sldId id="282" r:id="rId9"/>
    <p:sldId id="382" r:id="rId10"/>
    <p:sldId id="368" r:id="rId11"/>
    <p:sldId id="300" r:id="rId12"/>
    <p:sldId id="383" r:id="rId13"/>
    <p:sldId id="310" r:id="rId14"/>
    <p:sldId id="314" r:id="rId15"/>
    <p:sldId id="318" r:id="rId16"/>
    <p:sldId id="330" r:id="rId17"/>
    <p:sldId id="378" r:id="rId18"/>
    <p:sldId id="384" r:id="rId19"/>
    <p:sldId id="355" r:id="rId2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ler, Adria" initials="KA" lastIdx="4" clrIdx="0">
    <p:extLst>
      <p:ext uri="{19B8F6BF-5375-455C-9EA6-DF929625EA0E}">
        <p15:presenceInfo xmlns:p15="http://schemas.microsoft.com/office/powerpoint/2012/main" userId="S-1-5-21-1715567821-152049171-1801674531-41768" providerId="AD"/>
      </p:ext>
    </p:extLst>
  </p:cmAuthor>
  <p:cmAuthor id="2" name="Horton, Matt" initials="HM" lastIdx="2" clrIdx="1">
    <p:extLst>
      <p:ext uri="{19B8F6BF-5375-455C-9EA6-DF929625EA0E}">
        <p15:presenceInfo xmlns:p15="http://schemas.microsoft.com/office/powerpoint/2012/main" userId="S-1-5-21-1715567821-152049171-1801674531-63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7E25"/>
    <a:srgbClr val="5D9F44"/>
    <a:srgbClr val="F57F27"/>
    <a:srgbClr val="D9D9D9"/>
    <a:srgbClr val="FFC8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689" autoAdjust="0"/>
  </p:normalViewPr>
  <p:slideViewPr>
    <p:cSldViewPr snapToGrid="0" snapToObjects="1">
      <p:cViewPr varScale="1">
        <p:scale>
          <a:sx n="62" d="100"/>
          <a:sy n="62" d="100"/>
        </p:scale>
        <p:origin x="1978" y="53"/>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638E5-7CB1-4F87-8354-657A1A6681A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7B979CBD-31B0-415C-BBC1-97877AF9316E}">
      <dgm:prSet phldrT="[Text]" custT="1"/>
      <dgm:spPr>
        <a:solidFill>
          <a:schemeClr val="accent1">
            <a:lumMod val="75000"/>
          </a:schemeClr>
        </a:solidFill>
      </dgm:spPr>
      <dgm:t>
        <a:bodyPr/>
        <a:lstStyle/>
        <a:p>
          <a:r>
            <a:rPr lang="en-US" sz="1400" b="1" dirty="0"/>
            <a:t>Public Outreach, Data Collection &amp; Analysis </a:t>
          </a:r>
        </a:p>
        <a:p>
          <a:r>
            <a:rPr lang="en-US" sz="1200" b="1" dirty="0"/>
            <a:t>(May 2016 - November 2016)</a:t>
          </a:r>
        </a:p>
        <a:p>
          <a:r>
            <a:rPr lang="en-US" sz="1200" i="1" dirty="0">
              <a:solidFill>
                <a:schemeClr val="bg1"/>
              </a:solidFill>
            </a:rPr>
            <a:t>Technical Memorandum #1</a:t>
          </a:r>
          <a:endParaRPr lang="en-US" sz="1200" i="1" dirty="0"/>
        </a:p>
      </dgm:t>
    </dgm:pt>
    <dgm:pt modelId="{C6965D8B-D976-4B04-813C-2DF55D8FB7A1}" type="parTrans" cxnId="{60A967A3-B86A-40BE-BD37-247A5084E97D}">
      <dgm:prSet/>
      <dgm:spPr/>
      <dgm:t>
        <a:bodyPr/>
        <a:lstStyle/>
        <a:p>
          <a:endParaRPr lang="en-US" sz="1400"/>
        </a:p>
      </dgm:t>
    </dgm:pt>
    <dgm:pt modelId="{32EF0BFE-CE82-499F-90EB-40C17EDAFAB3}" type="sibTrans" cxnId="{60A967A3-B86A-40BE-BD37-247A5084E97D}">
      <dgm:prSet/>
      <dgm:spPr/>
      <dgm:t>
        <a:bodyPr/>
        <a:lstStyle/>
        <a:p>
          <a:endParaRPr lang="en-US" sz="1400"/>
        </a:p>
      </dgm:t>
    </dgm:pt>
    <dgm:pt modelId="{DFC46D11-1F0C-4BC4-A400-178001712299}">
      <dgm:prSet phldrT="[Text]" custT="1"/>
      <dgm:spPr>
        <a:solidFill>
          <a:schemeClr val="accent6">
            <a:lumMod val="75000"/>
          </a:schemeClr>
        </a:solidFill>
      </dgm:spPr>
      <dgm:t>
        <a:bodyPr/>
        <a:lstStyle/>
        <a:p>
          <a:r>
            <a:rPr lang="en-US" sz="1400" b="1" dirty="0"/>
            <a:t>Park+ Analysis</a:t>
          </a:r>
        </a:p>
        <a:p>
          <a:r>
            <a:rPr lang="en-US" sz="1200" b="1" dirty="0"/>
            <a:t>(November 2016 - March 2017)</a:t>
          </a:r>
        </a:p>
        <a:p>
          <a:r>
            <a:rPr lang="en-US" sz="1200" i="1" dirty="0">
              <a:solidFill>
                <a:schemeClr val="bg1"/>
              </a:solidFill>
            </a:rPr>
            <a:t>Technical Memorandum #2</a:t>
          </a:r>
          <a:endParaRPr lang="en-US" sz="1400" dirty="0"/>
        </a:p>
      </dgm:t>
    </dgm:pt>
    <dgm:pt modelId="{1AAFBDDB-30D3-416E-A5D3-7BFBA1355EDB}" type="parTrans" cxnId="{48CB42F6-A5E9-4AAD-8824-C420003D3A04}">
      <dgm:prSet/>
      <dgm:spPr/>
      <dgm:t>
        <a:bodyPr/>
        <a:lstStyle/>
        <a:p>
          <a:endParaRPr lang="en-US" sz="1400"/>
        </a:p>
      </dgm:t>
    </dgm:pt>
    <dgm:pt modelId="{AEACA175-59B0-4937-9253-539A1CB82E52}" type="sibTrans" cxnId="{48CB42F6-A5E9-4AAD-8824-C420003D3A04}">
      <dgm:prSet/>
      <dgm:spPr/>
      <dgm:t>
        <a:bodyPr/>
        <a:lstStyle/>
        <a:p>
          <a:endParaRPr lang="en-US" sz="1400"/>
        </a:p>
      </dgm:t>
    </dgm:pt>
    <dgm:pt modelId="{E0721BA2-3FAD-48E8-8BCA-86EC458E8233}">
      <dgm:prSet phldrT="[Text]" custT="1"/>
      <dgm:spPr/>
      <dgm:t>
        <a:bodyPr/>
        <a:lstStyle/>
        <a:p>
          <a:r>
            <a:rPr lang="en-US" sz="1400" b="1" dirty="0"/>
            <a:t>Program &amp; Peer Review</a:t>
          </a:r>
        </a:p>
        <a:p>
          <a:r>
            <a:rPr lang="en-US" sz="1200" b="1" dirty="0"/>
            <a:t>(November 2016 - April 2017)</a:t>
          </a:r>
        </a:p>
        <a:p>
          <a:r>
            <a:rPr lang="en-US" sz="1200" i="1" dirty="0">
              <a:solidFill>
                <a:schemeClr val="bg1"/>
              </a:solidFill>
            </a:rPr>
            <a:t>Technical Memorandum #3</a:t>
          </a:r>
          <a:endParaRPr lang="en-US" sz="1200" i="1" dirty="0"/>
        </a:p>
      </dgm:t>
    </dgm:pt>
    <dgm:pt modelId="{A7BF96B3-7880-4282-B7BE-C17D6C0FE4F6}" type="parTrans" cxnId="{01A1EB79-7FEE-419D-91A5-C1BF3840B364}">
      <dgm:prSet/>
      <dgm:spPr/>
      <dgm:t>
        <a:bodyPr/>
        <a:lstStyle/>
        <a:p>
          <a:endParaRPr lang="en-US" sz="1400"/>
        </a:p>
      </dgm:t>
    </dgm:pt>
    <dgm:pt modelId="{3961C094-18A7-4417-8722-D36F7D94B434}" type="sibTrans" cxnId="{01A1EB79-7FEE-419D-91A5-C1BF3840B364}">
      <dgm:prSet/>
      <dgm:spPr/>
      <dgm:t>
        <a:bodyPr/>
        <a:lstStyle/>
        <a:p>
          <a:endParaRPr lang="en-US" sz="1400"/>
        </a:p>
      </dgm:t>
    </dgm:pt>
    <dgm:pt modelId="{9E6E1C27-B16E-40B2-94B7-B301043063F7}">
      <dgm:prSet phldrT="[Text]" custT="1"/>
      <dgm:spPr/>
      <dgm:t>
        <a:bodyPr/>
        <a:lstStyle/>
        <a:p>
          <a:r>
            <a:rPr lang="en-US" sz="1400" b="1" dirty="0"/>
            <a:t>DRAFT Parking Management Plan</a:t>
          </a:r>
        </a:p>
        <a:p>
          <a:r>
            <a:rPr lang="en-US" sz="1200" b="1" dirty="0"/>
            <a:t>(April 2017 - present)</a:t>
          </a:r>
          <a:endParaRPr lang="en-US" sz="1200" dirty="0"/>
        </a:p>
      </dgm:t>
    </dgm:pt>
    <dgm:pt modelId="{A78F5A07-B618-4243-8223-C5C402F1E5C5}" type="parTrans" cxnId="{1BACF554-DD65-4F33-86D7-506887224862}">
      <dgm:prSet/>
      <dgm:spPr/>
      <dgm:t>
        <a:bodyPr/>
        <a:lstStyle/>
        <a:p>
          <a:endParaRPr lang="en-US" sz="1400"/>
        </a:p>
      </dgm:t>
    </dgm:pt>
    <dgm:pt modelId="{ABC8B753-1631-4D9D-A0BC-885A7BB8E048}" type="sibTrans" cxnId="{1BACF554-DD65-4F33-86D7-506887224862}">
      <dgm:prSet/>
      <dgm:spPr/>
      <dgm:t>
        <a:bodyPr/>
        <a:lstStyle/>
        <a:p>
          <a:endParaRPr lang="en-US" sz="1400"/>
        </a:p>
      </dgm:t>
    </dgm:pt>
    <dgm:pt modelId="{2E17DFB2-2ACE-416D-991E-F12F80796C21}" type="pres">
      <dgm:prSet presAssocID="{6B5638E5-7CB1-4F87-8354-657A1A6681A1}" presName="Name0" presStyleCnt="0">
        <dgm:presLayoutVars>
          <dgm:dir/>
          <dgm:animLvl val="lvl"/>
          <dgm:resizeHandles val="exact"/>
        </dgm:presLayoutVars>
      </dgm:prSet>
      <dgm:spPr/>
      <dgm:t>
        <a:bodyPr/>
        <a:lstStyle/>
        <a:p>
          <a:endParaRPr lang="en-US"/>
        </a:p>
      </dgm:t>
    </dgm:pt>
    <dgm:pt modelId="{4397EAB0-D617-4256-9AFC-61ECC951BA3A}" type="pres">
      <dgm:prSet presAssocID="{9E6E1C27-B16E-40B2-94B7-B301043063F7}" presName="boxAndChildren" presStyleCnt="0"/>
      <dgm:spPr/>
    </dgm:pt>
    <dgm:pt modelId="{20374C16-7856-4A2C-A48D-F456FFDB73A5}" type="pres">
      <dgm:prSet presAssocID="{9E6E1C27-B16E-40B2-94B7-B301043063F7}" presName="parentTextBox" presStyleLbl="node1" presStyleIdx="0" presStyleCnt="4"/>
      <dgm:spPr/>
      <dgm:t>
        <a:bodyPr/>
        <a:lstStyle/>
        <a:p>
          <a:endParaRPr lang="en-US"/>
        </a:p>
      </dgm:t>
    </dgm:pt>
    <dgm:pt modelId="{A00361BA-8622-4DE8-B15D-0D4E5A708CF1}" type="pres">
      <dgm:prSet presAssocID="{3961C094-18A7-4417-8722-D36F7D94B434}" presName="sp" presStyleCnt="0"/>
      <dgm:spPr/>
    </dgm:pt>
    <dgm:pt modelId="{A63EF71A-23AE-43A3-8C18-3088B7508886}" type="pres">
      <dgm:prSet presAssocID="{E0721BA2-3FAD-48E8-8BCA-86EC458E8233}" presName="arrowAndChildren" presStyleCnt="0"/>
      <dgm:spPr/>
    </dgm:pt>
    <dgm:pt modelId="{347B6AEE-4ECB-4B23-88AF-0FE0F799CDCB}" type="pres">
      <dgm:prSet presAssocID="{E0721BA2-3FAD-48E8-8BCA-86EC458E8233}" presName="parentTextArrow" presStyleLbl="node1" presStyleIdx="1" presStyleCnt="4"/>
      <dgm:spPr/>
      <dgm:t>
        <a:bodyPr/>
        <a:lstStyle/>
        <a:p>
          <a:endParaRPr lang="en-US"/>
        </a:p>
      </dgm:t>
    </dgm:pt>
    <dgm:pt modelId="{186A7499-BFAB-4653-8EEF-5CEB694FABD0}" type="pres">
      <dgm:prSet presAssocID="{AEACA175-59B0-4937-9253-539A1CB82E52}" presName="sp" presStyleCnt="0"/>
      <dgm:spPr/>
    </dgm:pt>
    <dgm:pt modelId="{652C6841-E8DD-49A7-A92C-43B919F6514B}" type="pres">
      <dgm:prSet presAssocID="{DFC46D11-1F0C-4BC4-A400-178001712299}" presName="arrowAndChildren" presStyleCnt="0"/>
      <dgm:spPr/>
    </dgm:pt>
    <dgm:pt modelId="{33331DDF-2A89-4BF9-AB89-E2023E597980}" type="pres">
      <dgm:prSet presAssocID="{DFC46D11-1F0C-4BC4-A400-178001712299}" presName="parentTextArrow" presStyleLbl="node1" presStyleIdx="2" presStyleCnt="4"/>
      <dgm:spPr/>
      <dgm:t>
        <a:bodyPr/>
        <a:lstStyle/>
        <a:p>
          <a:endParaRPr lang="en-US"/>
        </a:p>
      </dgm:t>
    </dgm:pt>
    <dgm:pt modelId="{7BD02213-C6D3-4C57-BEDC-0916041409CE}" type="pres">
      <dgm:prSet presAssocID="{32EF0BFE-CE82-499F-90EB-40C17EDAFAB3}" presName="sp" presStyleCnt="0"/>
      <dgm:spPr/>
    </dgm:pt>
    <dgm:pt modelId="{DAAB04AF-64C3-4EB9-A930-011576BBC933}" type="pres">
      <dgm:prSet presAssocID="{7B979CBD-31B0-415C-BBC1-97877AF9316E}" presName="arrowAndChildren" presStyleCnt="0"/>
      <dgm:spPr/>
    </dgm:pt>
    <dgm:pt modelId="{80DF1258-969C-4DEB-B955-23A251E87C38}" type="pres">
      <dgm:prSet presAssocID="{7B979CBD-31B0-415C-BBC1-97877AF9316E}" presName="parentTextArrow" presStyleLbl="node1" presStyleIdx="3" presStyleCnt="4"/>
      <dgm:spPr/>
      <dgm:t>
        <a:bodyPr/>
        <a:lstStyle/>
        <a:p>
          <a:endParaRPr lang="en-US"/>
        </a:p>
      </dgm:t>
    </dgm:pt>
  </dgm:ptLst>
  <dgm:cxnLst>
    <dgm:cxn modelId="{ED390AB8-4CFC-4BB9-8764-C797DFBCE98E}" type="presOf" srcId="{6B5638E5-7CB1-4F87-8354-657A1A6681A1}" destId="{2E17DFB2-2ACE-416D-991E-F12F80796C21}" srcOrd="0" destOrd="0" presId="urn:microsoft.com/office/officeart/2005/8/layout/process4"/>
    <dgm:cxn modelId="{C1738615-3B16-4CC3-B695-79E5B40D4551}" type="presOf" srcId="{9E6E1C27-B16E-40B2-94B7-B301043063F7}" destId="{20374C16-7856-4A2C-A48D-F456FFDB73A5}" srcOrd="0" destOrd="0" presId="urn:microsoft.com/office/officeart/2005/8/layout/process4"/>
    <dgm:cxn modelId="{48CB42F6-A5E9-4AAD-8824-C420003D3A04}" srcId="{6B5638E5-7CB1-4F87-8354-657A1A6681A1}" destId="{DFC46D11-1F0C-4BC4-A400-178001712299}" srcOrd="1" destOrd="0" parTransId="{1AAFBDDB-30D3-416E-A5D3-7BFBA1355EDB}" sibTransId="{AEACA175-59B0-4937-9253-539A1CB82E52}"/>
    <dgm:cxn modelId="{E7120FBA-DEBE-43D2-AE8B-39550C18EAF4}" type="presOf" srcId="{7B979CBD-31B0-415C-BBC1-97877AF9316E}" destId="{80DF1258-969C-4DEB-B955-23A251E87C38}" srcOrd="0" destOrd="0" presId="urn:microsoft.com/office/officeart/2005/8/layout/process4"/>
    <dgm:cxn modelId="{808FB50E-D86F-44CB-A9F5-19E217546B10}" type="presOf" srcId="{E0721BA2-3FAD-48E8-8BCA-86EC458E8233}" destId="{347B6AEE-4ECB-4B23-88AF-0FE0F799CDCB}" srcOrd="0" destOrd="0" presId="urn:microsoft.com/office/officeart/2005/8/layout/process4"/>
    <dgm:cxn modelId="{1BACF554-DD65-4F33-86D7-506887224862}" srcId="{6B5638E5-7CB1-4F87-8354-657A1A6681A1}" destId="{9E6E1C27-B16E-40B2-94B7-B301043063F7}" srcOrd="3" destOrd="0" parTransId="{A78F5A07-B618-4243-8223-C5C402F1E5C5}" sibTransId="{ABC8B753-1631-4D9D-A0BC-885A7BB8E048}"/>
    <dgm:cxn modelId="{01A1EB79-7FEE-419D-91A5-C1BF3840B364}" srcId="{6B5638E5-7CB1-4F87-8354-657A1A6681A1}" destId="{E0721BA2-3FAD-48E8-8BCA-86EC458E8233}" srcOrd="2" destOrd="0" parTransId="{A7BF96B3-7880-4282-B7BE-C17D6C0FE4F6}" sibTransId="{3961C094-18A7-4417-8722-D36F7D94B434}"/>
    <dgm:cxn modelId="{A4A7F404-521B-4F80-9D42-B00B07AEB33A}" type="presOf" srcId="{DFC46D11-1F0C-4BC4-A400-178001712299}" destId="{33331DDF-2A89-4BF9-AB89-E2023E597980}" srcOrd="0" destOrd="0" presId="urn:microsoft.com/office/officeart/2005/8/layout/process4"/>
    <dgm:cxn modelId="{60A967A3-B86A-40BE-BD37-247A5084E97D}" srcId="{6B5638E5-7CB1-4F87-8354-657A1A6681A1}" destId="{7B979CBD-31B0-415C-BBC1-97877AF9316E}" srcOrd="0" destOrd="0" parTransId="{C6965D8B-D976-4B04-813C-2DF55D8FB7A1}" sibTransId="{32EF0BFE-CE82-499F-90EB-40C17EDAFAB3}"/>
    <dgm:cxn modelId="{432E3AA9-3A30-46FC-A903-AD364E2A5D29}" type="presParOf" srcId="{2E17DFB2-2ACE-416D-991E-F12F80796C21}" destId="{4397EAB0-D617-4256-9AFC-61ECC951BA3A}" srcOrd="0" destOrd="0" presId="urn:microsoft.com/office/officeart/2005/8/layout/process4"/>
    <dgm:cxn modelId="{5CFD241E-56F4-48D5-AE47-89B40E69FD0A}" type="presParOf" srcId="{4397EAB0-D617-4256-9AFC-61ECC951BA3A}" destId="{20374C16-7856-4A2C-A48D-F456FFDB73A5}" srcOrd="0" destOrd="0" presId="urn:microsoft.com/office/officeart/2005/8/layout/process4"/>
    <dgm:cxn modelId="{264F8BC7-296C-4AD2-9708-79158B4AC2F8}" type="presParOf" srcId="{2E17DFB2-2ACE-416D-991E-F12F80796C21}" destId="{A00361BA-8622-4DE8-B15D-0D4E5A708CF1}" srcOrd="1" destOrd="0" presId="urn:microsoft.com/office/officeart/2005/8/layout/process4"/>
    <dgm:cxn modelId="{F2CB89B8-4B7D-4FC3-8F86-C753B41DE8B6}" type="presParOf" srcId="{2E17DFB2-2ACE-416D-991E-F12F80796C21}" destId="{A63EF71A-23AE-43A3-8C18-3088B7508886}" srcOrd="2" destOrd="0" presId="urn:microsoft.com/office/officeart/2005/8/layout/process4"/>
    <dgm:cxn modelId="{1DA4D9A8-7CEC-40E8-BD5F-7479386FE822}" type="presParOf" srcId="{A63EF71A-23AE-43A3-8C18-3088B7508886}" destId="{347B6AEE-4ECB-4B23-88AF-0FE0F799CDCB}" srcOrd="0" destOrd="0" presId="urn:microsoft.com/office/officeart/2005/8/layout/process4"/>
    <dgm:cxn modelId="{6750C8DF-D0AD-4FFD-92CE-41BB4D4B3085}" type="presParOf" srcId="{2E17DFB2-2ACE-416D-991E-F12F80796C21}" destId="{186A7499-BFAB-4653-8EEF-5CEB694FABD0}" srcOrd="3" destOrd="0" presId="urn:microsoft.com/office/officeart/2005/8/layout/process4"/>
    <dgm:cxn modelId="{00D8DFE2-42E9-4585-9394-BB59BEE38BFE}" type="presParOf" srcId="{2E17DFB2-2ACE-416D-991E-F12F80796C21}" destId="{652C6841-E8DD-49A7-A92C-43B919F6514B}" srcOrd="4" destOrd="0" presId="urn:microsoft.com/office/officeart/2005/8/layout/process4"/>
    <dgm:cxn modelId="{A878A356-FE26-4CCD-A550-15D91F1E5960}" type="presParOf" srcId="{652C6841-E8DD-49A7-A92C-43B919F6514B}" destId="{33331DDF-2A89-4BF9-AB89-E2023E597980}" srcOrd="0" destOrd="0" presId="urn:microsoft.com/office/officeart/2005/8/layout/process4"/>
    <dgm:cxn modelId="{521AF595-A30E-402E-ADBC-840AF9117D2B}" type="presParOf" srcId="{2E17DFB2-2ACE-416D-991E-F12F80796C21}" destId="{7BD02213-C6D3-4C57-BEDC-0916041409CE}" srcOrd="5" destOrd="0" presId="urn:microsoft.com/office/officeart/2005/8/layout/process4"/>
    <dgm:cxn modelId="{840BAB03-6FA8-4200-8EB6-F322D4721F19}" type="presParOf" srcId="{2E17DFB2-2ACE-416D-991E-F12F80796C21}" destId="{DAAB04AF-64C3-4EB9-A930-011576BBC933}" srcOrd="6" destOrd="0" presId="urn:microsoft.com/office/officeart/2005/8/layout/process4"/>
    <dgm:cxn modelId="{3FC55E5B-BEF3-475D-97CB-63F92B0F3E07}" type="presParOf" srcId="{DAAB04AF-64C3-4EB9-A930-011576BBC933}" destId="{80DF1258-969C-4DEB-B955-23A251E87C3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74C16-7856-4A2C-A48D-F456FFDB73A5}">
      <dsp:nvSpPr>
        <dsp:cNvPr id="0" name=""/>
        <dsp:cNvSpPr/>
      </dsp:nvSpPr>
      <dsp:spPr>
        <a:xfrm>
          <a:off x="0" y="3269813"/>
          <a:ext cx="4374732" cy="71535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t>DRAFT Parking Management Plan</a:t>
          </a:r>
        </a:p>
        <a:p>
          <a:pPr lvl="0" algn="ctr" defTabSz="622300">
            <a:lnSpc>
              <a:spcPct val="90000"/>
            </a:lnSpc>
            <a:spcBef>
              <a:spcPct val="0"/>
            </a:spcBef>
            <a:spcAft>
              <a:spcPct val="35000"/>
            </a:spcAft>
          </a:pPr>
          <a:r>
            <a:rPr lang="en-US" sz="1200" b="1" kern="1200" dirty="0"/>
            <a:t>(April 2017 - present)</a:t>
          </a:r>
          <a:endParaRPr lang="en-US" sz="1200" kern="1200" dirty="0"/>
        </a:p>
      </dsp:txBody>
      <dsp:txXfrm>
        <a:off x="0" y="3269813"/>
        <a:ext cx="4374732" cy="715355"/>
      </dsp:txXfrm>
    </dsp:sp>
    <dsp:sp modelId="{347B6AEE-4ECB-4B23-88AF-0FE0F799CDCB}">
      <dsp:nvSpPr>
        <dsp:cNvPr id="0" name=""/>
        <dsp:cNvSpPr/>
      </dsp:nvSpPr>
      <dsp:spPr>
        <a:xfrm rot="10800000">
          <a:off x="0" y="2180327"/>
          <a:ext cx="4374732" cy="1100216"/>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t>Program &amp; Peer Review</a:t>
          </a:r>
        </a:p>
        <a:p>
          <a:pPr lvl="0" algn="ctr" defTabSz="622300">
            <a:lnSpc>
              <a:spcPct val="90000"/>
            </a:lnSpc>
            <a:spcBef>
              <a:spcPct val="0"/>
            </a:spcBef>
            <a:spcAft>
              <a:spcPct val="35000"/>
            </a:spcAft>
          </a:pPr>
          <a:r>
            <a:rPr lang="en-US" sz="1200" b="1" kern="1200" dirty="0"/>
            <a:t>(November 2016 - April 2017)</a:t>
          </a:r>
        </a:p>
        <a:p>
          <a:pPr lvl="0" algn="ctr" defTabSz="622300">
            <a:lnSpc>
              <a:spcPct val="90000"/>
            </a:lnSpc>
            <a:spcBef>
              <a:spcPct val="0"/>
            </a:spcBef>
            <a:spcAft>
              <a:spcPct val="35000"/>
            </a:spcAft>
          </a:pPr>
          <a:r>
            <a:rPr lang="en-US" sz="1200" i="1" kern="1200" dirty="0">
              <a:solidFill>
                <a:schemeClr val="bg1"/>
              </a:solidFill>
            </a:rPr>
            <a:t>Technical Memorandum #3</a:t>
          </a:r>
          <a:endParaRPr lang="en-US" sz="1200" i="1" kern="1200" dirty="0"/>
        </a:p>
      </dsp:txBody>
      <dsp:txXfrm rot="10800000">
        <a:off x="0" y="2180327"/>
        <a:ext cx="4374732" cy="714887"/>
      </dsp:txXfrm>
    </dsp:sp>
    <dsp:sp modelId="{33331DDF-2A89-4BF9-AB89-E2023E597980}">
      <dsp:nvSpPr>
        <dsp:cNvPr id="0" name=""/>
        <dsp:cNvSpPr/>
      </dsp:nvSpPr>
      <dsp:spPr>
        <a:xfrm rot="10800000">
          <a:off x="0" y="1090841"/>
          <a:ext cx="4374732" cy="1100216"/>
        </a:xfrm>
        <a:prstGeom prst="upArrowCallou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t>Park+ Analysis</a:t>
          </a:r>
        </a:p>
        <a:p>
          <a:pPr lvl="0" algn="ctr" defTabSz="622300">
            <a:lnSpc>
              <a:spcPct val="90000"/>
            </a:lnSpc>
            <a:spcBef>
              <a:spcPct val="0"/>
            </a:spcBef>
            <a:spcAft>
              <a:spcPct val="35000"/>
            </a:spcAft>
          </a:pPr>
          <a:r>
            <a:rPr lang="en-US" sz="1200" b="1" kern="1200" dirty="0"/>
            <a:t>(November 2016 - March 2017)</a:t>
          </a:r>
        </a:p>
        <a:p>
          <a:pPr lvl="0" algn="ctr" defTabSz="622300">
            <a:lnSpc>
              <a:spcPct val="90000"/>
            </a:lnSpc>
            <a:spcBef>
              <a:spcPct val="0"/>
            </a:spcBef>
            <a:spcAft>
              <a:spcPct val="35000"/>
            </a:spcAft>
          </a:pPr>
          <a:r>
            <a:rPr lang="en-US" sz="1200" i="1" kern="1200" dirty="0">
              <a:solidFill>
                <a:schemeClr val="bg1"/>
              </a:solidFill>
            </a:rPr>
            <a:t>Technical Memorandum #2</a:t>
          </a:r>
          <a:endParaRPr lang="en-US" sz="1400" kern="1200" dirty="0"/>
        </a:p>
      </dsp:txBody>
      <dsp:txXfrm rot="10800000">
        <a:off x="0" y="1090841"/>
        <a:ext cx="4374732" cy="714887"/>
      </dsp:txXfrm>
    </dsp:sp>
    <dsp:sp modelId="{80DF1258-969C-4DEB-B955-23A251E87C38}">
      <dsp:nvSpPr>
        <dsp:cNvPr id="0" name=""/>
        <dsp:cNvSpPr/>
      </dsp:nvSpPr>
      <dsp:spPr>
        <a:xfrm rot="10800000">
          <a:off x="0" y="1355"/>
          <a:ext cx="4374732" cy="1100216"/>
        </a:xfrm>
        <a:prstGeom prst="upArrowCallou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t>Public Outreach, Data Collection &amp; Analysis </a:t>
          </a:r>
        </a:p>
        <a:p>
          <a:pPr lvl="0" algn="ctr" defTabSz="622300">
            <a:lnSpc>
              <a:spcPct val="90000"/>
            </a:lnSpc>
            <a:spcBef>
              <a:spcPct val="0"/>
            </a:spcBef>
            <a:spcAft>
              <a:spcPct val="35000"/>
            </a:spcAft>
          </a:pPr>
          <a:r>
            <a:rPr lang="en-US" sz="1200" b="1" kern="1200" dirty="0"/>
            <a:t>(May 2016 - November 2016)</a:t>
          </a:r>
        </a:p>
        <a:p>
          <a:pPr lvl="0" algn="ctr" defTabSz="622300">
            <a:lnSpc>
              <a:spcPct val="90000"/>
            </a:lnSpc>
            <a:spcBef>
              <a:spcPct val="0"/>
            </a:spcBef>
            <a:spcAft>
              <a:spcPct val="35000"/>
            </a:spcAft>
          </a:pPr>
          <a:r>
            <a:rPr lang="en-US" sz="1200" i="1" kern="1200" dirty="0">
              <a:solidFill>
                <a:schemeClr val="bg1"/>
              </a:solidFill>
            </a:rPr>
            <a:t>Technical Memorandum #1</a:t>
          </a:r>
          <a:endParaRPr lang="en-US" sz="1200" i="1" kern="1200" dirty="0"/>
        </a:p>
      </dsp:txBody>
      <dsp:txXfrm rot="10800000">
        <a:off x="0" y="1355"/>
        <a:ext cx="4374732" cy="7148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3484FC-FE0C-448D-9B6F-F12360E62AD7}" type="datetimeFigureOut">
              <a:rPr lang="en-US" smtClean="0"/>
              <a:t>08/21/2017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9F73E81-4CEB-4AAC-A438-EF46D44462C6}" type="slidenum">
              <a:rPr lang="en-US" smtClean="0"/>
              <a:t>‹#›</a:t>
            </a:fld>
            <a:endParaRPr lang="en-US"/>
          </a:p>
        </p:txBody>
      </p:sp>
    </p:spTree>
    <p:extLst>
      <p:ext uri="{BB962C8B-B14F-4D97-AF65-F5344CB8AC3E}">
        <p14:creationId xmlns:p14="http://schemas.microsoft.com/office/powerpoint/2010/main" val="317782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2A24352-14DB-414A-BD97-11D823A0EDC4}" type="datetimeFigureOut">
              <a:rPr lang="en-US" smtClean="0"/>
              <a:t>08/21/2017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A72BB4-1C69-4A3A-A1B1-FA5F84FD9D7B}" type="slidenum">
              <a:rPr lang="en-US" smtClean="0"/>
              <a:t>‹#›</a:t>
            </a:fld>
            <a:endParaRPr lang="en-US"/>
          </a:p>
        </p:txBody>
      </p:sp>
    </p:spTree>
    <p:extLst>
      <p:ext uri="{BB962C8B-B14F-4D97-AF65-F5344CB8AC3E}">
        <p14:creationId xmlns:p14="http://schemas.microsoft.com/office/powerpoint/2010/main" val="83664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Need to clearly explain the purpose of collecting inventory of both the public and private parking spaces. Private parking spaces remain private property. This map just presents all of the parking in the study area that was analyzed</a:t>
            </a:r>
            <a:endParaRPr lang="en-US" dirty="0"/>
          </a:p>
          <a:p>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2</a:t>
            </a:fld>
            <a:endParaRPr lang="en-US"/>
          </a:p>
        </p:txBody>
      </p:sp>
    </p:spTree>
    <p:extLst>
      <p:ext uri="{BB962C8B-B14F-4D97-AF65-F5344CB8AC3E}">
        <p14:creationId xmlns:p14="http://schemas.microsoft.com/office/powerpoint/2010/main" val="51192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Stress that this is currently an option and needs promotion – parking manager with experience </a:t>
            </a:r>
          </a:p>
          <a:p>
            <a:pPr marL="174708" indent="-174708">
              <a:buFontTx/>
              <a:buChar char="-"/>
            </a:pPr>
            <a:r>
              <a:rPr lang="en-US" b="1" dirty="0"/>
              <a:t>Not mandatory, but rather an option that businesses can use</a:t>
            </a:r>
          </a:p>
          <a:p>
            <a:pPr marL="174708" indent="-174708">
              <a:buFontTx/>
              <a:buChar char="-"/>
            </a:pPr>
            <a:r>
              <a:rPr lang="en-US" b="1" dirty="0"/>
              <a:t>Businesses can opt to inventory their parking supply for the city in an attempt to maximize the use of their parking facility or identified surrounding opportunities to relieve their parking demands</a:t>
            </a:r>
          </a:p>
          <a:p>
            <a:pPr marL="174708" indent="-174708">
              <a:buFontTx/>
              <a:buChar char="-"/>
            </a:pPr>
            <a:r>
              <a:rPr lang="en-US" b="1" dirty="0"/>
              <a:t>Needs promotion so that businesses can understand the pros and cons to participating (area has a large supply, understanding of where their needs can be met, more economical as they don’t have to construct new parking if they don’t want to, etc.)</a:t>
            </a:r>
          </a:p>
          <a:p>
            <a:pPr marL="174708" indent="-174708">
              <a:buFontTx/>
              <a:buChar char="-"/>
            </a:pPr>
            <a:r>
              <a:rPr lang="en-US" b="1" dirty="0"/>
              <a:t>The shared lots will evolve over time as the area grows and changes. The agreements can be modified or eliminated over time. </a:t>
            </a:r>
          </a:p>
          <a:p>
            <a:endParaRPr lang="en-US" b="1" dirty="0"/>
          </a:p>
          <a:p>
            <a:r>
              <a:rPr lang="en-US" b="1" dirty="0"/>
              <a:t>City will provide information, education and guidance to businesses in the study area</a:t>
            </a:r>
          </a:p>
          <a:p>
            <a:pPr marL="174708" indent="-174708" defTabSz="931774">
              <a:buFontTx/>
              <a:buChar char="-"/>
              <a:defRPr/>
            </a:pPr>
            <a:r>
              <a:rPr lang="en-US" dirty="0"/>
              <a:t>Lease agreements templates and resources</a:t>
            </a:r>
          </a:p>
          <a:p>
            <a:pPr marL="174708" indent="-174708" defTabSz="931774">
              <a:buFontTx/>
              <a:buChar char="-"/>
              <a:defRPr/>
            </a:pPr>
            <a:r>
              <a:rPr lang="en-US" dirty="0"/>
              <a:t>Understanding of parking supply, study area occupancies, and what opportunities mean for businesses (don’t have to build on-site parking which means its more economical to locate in the study area)</a:t>
            </a:r>
            <a:endParaRPr lang="en-US" b="1" dirty="0"/>
          </a:p>
          <a:p>
            <a:endParaRPr lang="en-US" b="1" dirty="0"/>
          </a:p>
          <a:p>
            <a:r>
              <a:rPr lang="en-US" b="1" dirty="0"/>
              <a:t>City is currently leasing spaces from NCTD and has plans to continue to do so and expand their agreement to new areas (along RR tracks)</a:t>
            </a:r>
          </a:p>
          <a:p>
            <a:endParaRPr lang="en-US" b="1" dirty="0"/>
          </a:p>
          <a:p>
            <a:r>
              <a:rPr lang="en-US" b="1" dirty="0"/>
              <a:t>Maintain and broker shared parking agreements to encourage development</a:t>
            </a:r>
            <a:r>
              <a:rPr lang="en-US" dirty="0"/>
              <a:t> </a:t>
            </a:r>
          </a:p>
          <a:p>
            <a:r>
              <a:rPr lang="en-US" dirty="0"/>
              <a:t>Identify parking that is underutilized and is within 1,320 feet of the destination/business</a:t>
            </a:r>
          </a:p>
          <a:p>
            <a:pPr marL="174708" indent="-174708">
              <a:buFontTx/>
              <a:buChar char="-"/>
            </a:pPr>
            <a:r>
              <a:rPr lang="en-US" dirty="0"/>
              <a:t>Park+ modeling utilized facilities at or below 50% occupied</a:t>
            </a:r>
          </a:p>
          <a:p>
            <a:pPr marL="174708" indent="-174708">
              <a:buFontTx/>
              <a:buChar char="-"/>
            </a:pPr>
            <a:r>
              <a:rPr lang="en-US" dirty="0"/>
              <a:t>Can be adapted as opportunities are reviewed</a:t>
            </a:r>
          </a:p>
          <a:p>
            <a:r>
              <a:rPr lang="en-US" dirty="0"/>
              <a:t>Revise existing distance requirements for shared parking from 150 feet and 300 feet </a:t>
            </a:r>
          </a:p>
          <a:p>
            <a:pPr marL="174708" indent="-174708">
              <a:buFontTx/>
              <a:buChar char="-"/>
            </a:pPr>
            <a:r>
              <a:rPr lang="en-US" dirty="0"/>
              <a:t>Update to ¼ mile (1,320 feet)</a:t>
            </a:r>
          </a:p>
          <a:p>
            <a:pPr marL="174708" indent="-174708">
              <a:buFontTx/>
              <a:buChar char="-"/>
            </a:pPr>
            <a:r>
              <a:rPr lang="en-US" dirty="0"/>
              <a:t>5 minute walk</a:t>
            </a:r>
          </a:p>
          <a:p>
            <a:endParaRPr lang="en-US" dirty="0">
              <a:effectLst/>
              <a:highlight>
                <a:srgbClr val="FFFF00"/>
              </a:highlight>
            </a:endParaRPr>
          </a:p>
          <a:p>
            <a:pPr lvl="1"/>
            <a:r>
              <a:rPr lang="en-US" dirty="0">
                <a:highlight>
                  <a:srgbClr val="FFFF00"/>
                </a:highlight>
              </a:rPr>
              <a:t>Information to back-up the 5-minute walk: Reasonable Walking Distance – An urban planning principle that recognizes if streets are safe, comfortable, and interesting, most people will walk a distance of about a quarter mile (about two to three blocks in the Village) or approximately five minutes before turning back or opting to drive or ride a bike instead. Backup for this, as noted in TM#2, is from “Draft Village and Barrio Master Plan,” April 2016; and the “New Urbanism: Best Practices Guide,” New Urban News Publications, 2009.</a:t>
            </a:r>
          </a:p>
          <a:p>
            <a:pPr marL="640594" lvl="1" indent="-174708">
              <a:buFontTx/>
              <a:buChar char="-"/>
            </a:pPr>
            <a:endParaRPr lang="en-US" b="1" dirty="0">
              <a:highlight>
                <a:srgbClr val="FFFF00"/>
              </a:highlight>
            </a:endParaRPr>
          </a:p>
          <a:p>
            <a:r>
              <a:rPr lang="en-US" dirty="0"/>
              <a:t>Use incentives to encourage businesses and developers to participate </a:t>
            </a:r>
          </a:p>
          <a:p>
            <a:pPr marL="174708" indent="-174708">
              <a:buFontTx/>
              <a:buChar char="-"/>
            </a:pPr>
            <a:r>
              <a:rPr lang="en-US" dirty="0"/>
              <a:t>Reduced parking minimums requirements</a:t>
            </a:r>
          </a:p>
          <a:p>
            <a:pPr marL="174708" indent="-174708">
              <a:buFontTx/>
              <a:buChar char="-"/>
            </a:pPr>
            <a:r>
              <a:rPr lang="en-US" dirty="0"/>
              <a:t>Maintenance services (line striping or lot cleaning)</a:t>
            </a:r>
          </a:p>
          <a:p>
            <a:pPr marL="174708" indent="-174708">
              <a:buFontTx/>
              <a:buChar char="-"/>
            </a:pPr>
            <a:r>
              <a:rPr lang="en-US" dirty="0"/>
              <a:t>Provision of liability insurance</a:t>
            </a:r>
          </a:p>
          <a:p>
            <a:r>
              <a:rPr lang="en-US" dirty="0"/>
              <a:t>Consider the pedestrian experience</a:t>
            </a:r>
          </a:p>
          <a:p>
            <a:r>
              <a:rPr lang="en-US" b="1" dirty="0"/>
              <a:t>Utilize shared parking opportunities to create off-site employee parking </a:t>
            </a:r>
          </a:p>
          <a:p>
            <a:pPr marL="174708" indent="-174708">
              <a:buFontTx/>
              <a:buChar char="-"/>
            </a:pPr>
            <a:r>
              <a:rPr lang="en-US" dirty="0"/>
              <a:t>works best when on-street parking is regulated with time limits or paid parking</a:t>
            </a:r>
          </a:p>
          <a:p>
            <a:pPr marL="174708" indent="-174708">
              <a:buFontTx/>
              <a:buChar char="-"/>
            </a:pPr>
            <a:r>
              <a:rPr lang="en-US" dirty="0"/>
              <a:t>employees must choose citation, inconvenience of moving vehicle, permitted off-site location</a:t>
            </a:r>
          </a:p>
          <a:p>
            <a:r>
              <a:rPr lang="en-US" b="1" dirty="0"/>
              <a:t>Utilize shared parking opportunities for valet parking</a:t>
            </a:r>
            <a:r>
              <a:rPr lang="en-US" dirty="0"/>
              <a:t> </a:t>
            </a:r>
          </a:p>
          <a:p>
            <a:pPr defTabSz="931774">
              <a:defRPr/>
            </a:pPr>
            <a:r>
              <a:rPr lang="en-US" b="1" dirty="0"/>
              <a:t>Lease parking for public use</a:t>
            </a:r>
          </a:p>
          <a:p>
            <a:pPr marL="174708" indent="-174708" defTabSz="931774">
              <a:buFontTx/>
              <a:buChar char="-"/>
              <a:defRPr/>
            </a:pPr>
            <a:r>
              <a:rPr lang="en-US" dirty="0"/>
              <a:t>Existing private facilities</a:t>
            </a:r>
          </a:p>
          <a:p>
            <a:pPr marL="174708" indent="-174708" defTabSz="931774">
              <a:buFontTx/>
              <a:buChar char="-"/>
              <a:defRPr/>
            </a:pPr>
            <a:r>
              <a:rPr lang="en-US" dirty="0"/>
              <a:t>NCTD facilities</a:t>
            </a:r>
          </a:p>
          <a:p>
            <a:r>
              <a:rPr lang="en-US" b="1" dirty="0"/>
              <a:t>Monitor shared parking system annually</a:t>
            </a:r>
            <a:r>
              <a:rPr lang="en-US" dirty="0"/>
              <a:t> </a:t>
            </a:r>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13</a:t>
            </a:fld>
            <a:endParaRPr lang="en-US"/>
          </a:p>
        </p:txBody>
      </p:sp>
    </p:spTree>
    <p:extLst>
      <p:ext uri="{BB962C8B-B14F-4D97-AF65-F5344CB8AC3E}">
        <p14:creationId xmlns:p14="http://schemas.microsoft.com/office/powerpoint/2010/main" val="86325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chosen not to increase due to low participation in the program. A lower fee will incentivize participation.</a:t>
            </a:r>
          </a:p>
          <a:p>
            <a:endParaRPr lang="en-US" dirty="0"/>
          </a:p>
          <a:p>
            <a:pPr defTabSz="931774">
              <a:defRPr/>
            </a:pPr>
            <a:r>
              <a:rPr lang="en-US" dirty="0"/>
              <a:t>Commissioners concerned with they aren’t’ collecting money – they’ve collected money – money should continue to support surface parking and lease/shared parking</a:t>
            </a:r>
          </a:p>
          <a:p>
            <a:endParaRPr lang="en-US" dirty="0"/>
          </a:p>
          <a:p>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14</a:t>
            </a:fld>
            <a:endParaRPr lang="en-US"/>
          </a:p>
        </p:txBody>
      </p:sp>
    </p:spTree>
    <p:extLst>
      <p:ext uri="{BB962C8B-B14F-4D97-AF65-F5344CB8AC3E}">
        <p14:creationId xmlns:p14="http://schemas.microsoft.com/office/powerpoint/2010/main" val="364562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 requirements in the Draft Village and Barrio Master Plan</a:t>
            </a:r>
          </a:p>
          <a:p>
            <a:endParaRPr lang="en-US" dirty="0"/>
          </a:p>
          <a:p>
            <a:r>
              <a:rPr lang="en-US" dirty="0"/>
              <a:t>Strategies are founded in peer cities</a:t>
            </a:r>
            <a:r>
              <a:rPr lang="en-US" baseline="0" dirty="0"/>
              <a:t> reviewed as part of this study</a:t>
            </a:r>
            <a:endParaRPr lang="en-US" dirty="0"/>
          </a:p>
          <a:p>
            <a:endParaRPr lang="en-US" dirty="0"/>
          </a:p>
          <a:p>
            <a:r>
              <a:rPr lang="en-US" dirty="0"/>
              <a:t>Adopted</a:t>
            </a:r>
            <a:r>
              <a:rPr lang="en-US" baseline="0" dirty="0"/>
              <a:t> rates don’t include accepting the g</a:t>
            </a:r>
            <a:r>
              <a:rPr lang="en-US" dirty="0"/>
              <a:t>uest parking rate, but the others for</a:t>
            </a:r>
            <a:r>
              <a:rPr lang="en-US" baseline="0" dirty="0"/>
              <a:t> businesses and residents</a:t>
            </a:r>
            <a:endParaRPr lang="en-US" dirty="0"/>
          </a:p>
          <a:p>
            <a:pPr marL="174708" indent="-174708">
              <a:buFontTx/>
              <a:buChar char="-"/>
            </a:pPr>
            <a:r>
              <a:rPr lang="en-US" dirty="0"/>
              <a:t>there is insufficient data to provide parking recommendations for the Barrio. The parking study collected occupancy &amp; turnover data but did not collect information on who was parking in the Barrio (employees, residents, etc.). Further data collection would be required to make a data-driven recommendation.</a:t>
            </a:r>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15</a:t>
            </a:fld>
            <a:endParaRPr lang="en-US"/>
          </a:p>
        </p:txBody>
      </p:sp>
    </p:spTree>
    <p:extLst>
      <p:ext uri="{BB962C8B-B14F-4D97-AF65-F5344CB8AC3E}">
        <p14:creationId xmlns:p14="http://schemas.microsoft.com/office/powerpoint/2010/main" val="189513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16</a:t>
            </a:fld>
            <a:endParaRPr lang="en-US"/>
          </a:p>
        </p:txBody>
      </p:sp>
    </p:spTree>
    <p:extLst>
      <p:ext uri="{BB962C8B-B14F-4D97-AF65-F5344CB8AC3E}">
        <p14:creationId xmlns:p14="http://schemas.microsoft.com/office/powerpoint/2010/main" val="4278026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a:t>
            </a:r>
          </a:p>
          <a:p>
            <a:pPr marL="174708" indent="-174708">
              <a:buFont typeface="Arial" panose="020B0604020202020204" pitchFamily="34" charset="0"/>
              <a:buChar char="•"/>
            </a:pPr>
            <a:r>
              <a:rPr lang="en-US" dirty="0"/>
              <a:t>Ongoing interdepartmental coordination</a:t>
            </a:r>
          </a:p>
          <a:p>
            <a:pPr marL="174708" indent="-174708">
              <a:buFont typeface="Arial" panose="020B0604020202020204" pitchFamily="34" charset="0"/>
              <a:buChar char="•"/>
            </a:pPr>
            <a:r>
              <a:rPr lang="en-US" dirty="0"/>
              <a:t>Ongoing program evaluation</a:t>
            </a:r>
          </a:p>
          <a:p>
            <a:pPr marL="174708" indent="-174708">
              <a:buFont typeface="Arial" panose="020B0604020202020204" pitchFamily="34" charset="0"/>
              <a:buChar char="•"/>
            </a:pPr>
            <a:r>
              <a:rPr lang="en-US" dirty="0"/>
              <a:t>Provide employer based TDM programs</a:t>
            </a:r>
          </a:p>
          <a:p>
            <a:pPr marL="174708" indent="-174708">
              <a:buFont typeface="Arial" panose="020B0604020202020204" pitchFamily="34" charset="0"/>
              <a:buChar char="•"/>
            </a:pPr>
            <a:r>
              <a:rPr lang="en-US" dirty="0"/>
              <a:t>Improved bicycle and pedestrian networks</a:t>
            </a:r>
          </a:p>
          <a:p>
            <a:pPr marL="174708" indent="-174708">
              <a:buFont typeface="Arial" panose="020B0604020202020204" pitchFamily="34" charset="0"/>
              <a:buChar char="•"/>
            </a:pPr>
            <a:r>
              <a:rPr lang="en-US" dirty="0"/>
              <a:t>Transit-focused infrastructure upgrades</a:t>
            </a:r>
          </a:p>
          <a:p>
            <a:endParaRPr lang="en-US" dirty="0"/>
          </a:p>
          <a:p>
            <a:pPr defTabSz="931774">
              <a:defRPr/>
            </a:pPr>
            <a:r>
              <a:rPr lang="en-US" dirty="0"/>
              <a:t>Note the unknowns associated with autonomous vehicles and how it could impact the area over time</a:t>
            </a:r>
          </a:p>
          <a:p>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17</a:t>
            </a:fld>
            <a:endParaRPr lang="en-US"/>
          </a:p>
        </p:txBody>
      </p:sp>
    </p:spTree>
    <p:extLst>
      <p:ext uri="{BB962C8B-B14F-4D97-AF65-F5344CB8AC3E}">
        <p14:creationId xmlns:p14="http://schemas.microsoft.com/office/powerpoint/2010/main" val="217620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8CA72BB4-1C69-4A3A-A1B1-FA5F84FD9D7B}" type="slidenum">
              <a:rPr lang="en-US">
                <a:solidFill>
                  <a:prstClr val="black"/>
                </a:solidFill>
                <a:latin typeface="Calibri" panose="020F0502020204030204"/>
              </a:rPr>
              <a:pPr defTabSz="46588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50107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a:t>
            </a:r>
            <a:r>
              <a:rPr lang="en-US" baseline="0" dirty="0"/>
              <a:t> </a:t>
            </a:r>
            <a:r>
              <a:rPr lang="en-US" dirty="0"/>
              <a:t>Talk Points:</a:t>
            </a:r>
          </a:p>
          <a:p>
            <a:pPr marL="174708" indent="-174708" defTabSz="931774">
              <a:buFontTx/>
              <a:buChar char="-"/>
              <a:defRPr/>
            </a:pPr>
            <a:r>
              <a:rPr lang="en-US" dirty="0"/>
              <a:t>Emphasize the importance of data collection and hiring a parking manager to continuously evaluate parking conditions within the study area</a:t>
            </a:r>
          </a:p>
          <a:p>
            <a:pPr marL="174708" indent="-174708" defTabSz="931774">
              <a:buFontTx/>
              <a:buChar char="-"/>
              <a:defRPr/>
            </a:pPr>
            <a:r>
              <a:rPr lang="en-US" dirty="0"/>
              <a:t>Strategies are flexible and they are tools that are necessary to adjust as they evaluate each year</a:t>
            </a:r>
          </a:p>
          <a:p>
            <a:pPr marL="174708" indent="-174708" defTabSz="931774">
              <a:buFontTx/>
              <a:buChar char="-"/>
              <a:defRPr/>
            </a:pPr>
            <a:r>
              <a:rPr lang="en-US" dirty="0"/>
              <a:t>It should be clear in the presentation that while the study indicates that the City doesn’t need to invest in a public parking structure, the study does not preclude the possibility of a privately-owned parking structure in the area</a:t>
            </a:r>
          </a:p>
          <a:p>
            <a:pPr marL="174708" indent="-174708" defTabSz="931774">
              <a:buFontTx/>
              <a:buChar char="-"/>
              <a:defRPr/>
            </a:pPr>
            <a:r>
              <a:rPr lang="en-US" dirty="0"/>
              <a:t>Didn’t look at areas outside of our scoped study area</a:t>
            </a:r>
          </a:p>
          <a:p>
            <a:pPr marL="174708" indent="-174708" defTabSz="931774">
              <a:buFontTx/>
              <a:buChar char="-"/>
              <a:defRPr/>
            </a:pPr>
            <a:r>
              <a:rPr lang="en-US" dirty="0"/>
              <a:t>Analyzed and evaluated each sub-area of the study area individually (village, barrio, </a:t>
            </a:r>
            <a:r>
              <a:rPr lang="en-US"/>
              <a:t>and beach)</a:t>
            </a:r>
            <a:endParaRPr lang="en-US" b="0" dirty="0"/>
          </a:p>
          <a:p>
            <a:pPr marL="174708" indent="-174708" defTabSz="931774">
              <a:buFontTx/>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19</a:t>
            </a:fld>
            <a:endParaRPr lang="en-US"/>
          </a:p>
        </p:txBody>
      </p:sp>
    </p:spTree>
    <p:extLst>
      <p:ext uri="{BB962C8B-B14F-4D97-AF65-F5344CB8AC3E}">
        <p14:creationId xmlns:p14="http://schemas.microsoft.com/office/powerpoint/2010/main" val="55644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survey was available in English and Spanish, and for on-site surveys, we had surveyors who were bilingual as well. </a:t>
            </a:r>
          </a:p>
          <a:p>
            <a:pPr defTabSz="931774">
              <a:defRPr/>
            </a:pPr>
            <a:endParaRPr lang="en-US" dirty="0"/>
          </a:p>
          <a:p>
            <a:r>
              <a:rPr lang="en-US" dirty="0"/>
              <a:t>Intercept survey results</a:t>
            </a:r>
          </a:p>
          <a:p>
            <a:pPr marL="174708" indent="-174708">
              <a:buFont typeface="Arial" panose="020B0604020202020204" pitchFamily="34" charset="0"/>
              <a:buChar char="•"/>
            </a:pPr>
            <a:r>
              <a:rPr lang="en-US" dirty="0"/>
              <a:t>50% drive alone</a:t>
            </a:r>
          </a:p>
          <a:p>
            <a:pPr marL="174708" indent="-174708">
              <a:buFont typeface="Arial" panose="020B0604020202020204" pitchFamily="34" charset="0"/>
              <a:buChar char="•"/>
            </a:pPr>
            <a:r>
              <a:rPr lang="en-US" dirty="0"/>
              <a:t>54% park on-street</a:t>
            </a:r>
          </a:p>
          <a:p>
            <a:pPr marL="174708" indent="-174708">
              <a:buFont typeface="Arial" panose="020B0604020202020204" pitchFamily="34" charset="0"/>
              <a:buChar char="•"/>
            </a:pPr>
            <a:r>
              <a:rPr lang="en-US" dirty="0"/>
              <a:t>58% less than 2 minutes to park</a:t>
            </a:r>
          </a:p>
          <a:p>
            <a:pPr marL="174708" indent="-174708">
              <a:buFont typeface="Arial" panose="020B0604020202020204" pitchFamily="34" charset="0"/>
              <a:buChar char="•"/>
            </a:pPr>
            <a:r>
              <a:rPr lang="en-US" dirty="0"/>
              <a:t>62% parked 2 blocks or less from destination</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4</a:t>
            </a:fld>
            <a:endParaRPr lang="en-US"/>
          </a:p>
        </p:txBody>
      </p:sp>
    </p:spTree>
    <p:extLst>
      <p:ext uri="{BB962C8B-B14F-4D97-AF65-F5344CB8AC3E}">
        <p14:creationId xmlns:p14="http://schemas.microsoft.com/office/powerpoint/2010/main" val="362894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r>
              <a:rPr lang="en-US" dirty="0"/>
              <a:t>Paid parking</a:t>
            </a:r>
          </a:p>
          <a:p>
            <a:pPr marL="174708" indent="-174708">
              <a:buFontTx/>
              <a:buChar char="-"/>
            </a:pPr>
            <a:r>
              <a:rPr lang="en-US" dirty="0"/>
              <a:t>Public comments supported</a:t>
            </a:r>
            <a:r>
              <a:rPr lang="en-US" baseline="0" dirty="0"/>
              <a:t> both sides of the issue.</a:t>
            </a:r>
          </a:p>
          <a:p>
            <a:pPr marL="640594" lvl="1" indent="-174708">
              <a:buFontTx/>
              <a:buChar char="-"/>
            </a:pPr>
            <a:r>
              <a:rPr lang="en-US" dirty="0"/>
              <a:t>want to keep parking free (no paid parking) - majority of comments say they like coming here to park b/c the parking is free</a:t>
            </a:r>
          </a:p>
          <a:p>
            <a:pPr marL="640594" lvl="1" indent="-174708">
              <a:buFontTx/>
              <a:buChar char="-"/>
            </a:pPr>
            <a:r>
              <a:rPr lang="en-US" dirty="0"/>
              <a:t>A minority </a:t>
            </a:r>
            <a:r>
              <a:rPr lang="en-US" baseline="0" dirty="0"/>
              <a:t>supported meters – one argument was that the money would pay for clean-up of streets</a:t>
            </a:r>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5</a:t>
            </a:fld>
            <a:endParaRPr lang="en-US"/>
          </a:p>
        </p:txBody>
      </p:sp>
    </p:spTree>
    <p:extLst>
      <p:ext uri="{BB962C8B-B14F-4D97-AF65-F5344CB8AC3E}">
        <p14:creationId xmlns:p14="http://schemas.microsoft.com/office/powerpoint/2010/main" val="387898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r>
              <a:rPr lang="en-US" dirty="0"/>
              <a:t>Paid parking</a:t>
            </a:r>
          </a:p>
          <a:p>
            <a:pPr marL="174708" indent="-174708">
              <a:buFontTx/>
              <a:buChar char="-"/>
            </a:pPr>
            <a:r>
              <a:rPr lang="en-US" dirty="0"/>
              <a:t>Public comments supported</a:t>
            </a:r>
            <a:r>
              <a:rPr lang="en-US" baseline="0" dirty="0"/>
              <a:t> both sides of the issue.</a:t>
            </a:r>
          </a:p>
          <a:p>
            <a:pPr marL="640594" lvl="1" indent="-174708">
              <a:buFontTx/>
              <a:buChar char="-"/>
            </a:pPr>
            <a:r>
              <a:rPr lang="en-US" dirty="0"/>
              <a:t>want to keep parking free (no paid parking) - majority of comments say they like coming here to park b/c the parking is free</a:t>
            </a:r>
          </a:p>
          <a:p>
            <a:pPr marL="640594" lvl="1" indent="-174708">
              <a:buFontTx/>
              <a:buChar char="-"/>
            </a:pPr>
            <a:r>
              <a:rPr lang="en-US" dirty="0"/>
              <a:t>A minority </a:t>
            </a:r>
            <a:r>
              <a:rPr lang="en-US" baseline="0" dirty="0"/>
              <a:t>supported meters – one argument was that the money would pay for clean-up of streets</a:t>
            </a:r>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6</a:t>
            </a:fld>
            <a:endParaRPr lang="en-US"/>
          </a:p>
        </p:txBody>
      </p:sp>
    </p:spTree>
    <p:extLst>
      <p:ext uri="{BB962C8B-B14F-4D97-AF65-F5344CB8AC3E}">
        <p14:creationId xmlns:p14="http://schemas.microsoft.com/office/powerpoint/2010/main" val="2790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peak times and days</a:t>
            </a:r>
          </a:p>
          <a:p>
            <a:pPr marL="174708" indent="-174708">
              <a:buFontTx/>
              <a:buChar char="-"/>
            </a:pPr>
            <a:r>
              <a:rPr lang="en-US" dirty="0"/>
              <a:t>Village: July, weekday, 1pm</a:t>
            </a:r>
          </a:p>
          <a:p>
            <a:pPr marL="174708" indent="-174708">
              <a:buFontTx/>
              <a:buChar char="-"/>
            </a:pPr>
            <a:r>
              <a:rPr lang="en-US" dirty="0"/>
              <a:t>Barrio: May, weekend, 9am </a:t>
            </a:r>
          </a:p>
          <a:p>
            <a:pPr marL="174708" indent="-174708">
              <a:buFontTx/>
              <a:buChar char="-"/>
            </a:pPr>
            <a:r>
              <a:rPr lang="en-US" dirty="0"/>
              <a:t>Beach: July, weekend, 7pm</a:t>
            </a:r>
          </a:p>
          <a:p>
            <a:endParaRPr lang="en-US" dirty="0"/>
          </a:p>
          <a:p>
            <a:endParaRPr lang="en-US" dirty="0"/>
          </a:p>
          <a:p>
            <a:r>
              <a:rPr lang="en-US" dirty="0"/>
              <a:t>Buildout</a:t>
            </a:r>
            <a:r>
              <a:rPr lang="en-US" baseline="0" dirty="0"/>
              <a:t> data from 4 sources:</a:t>
            </a:r>
          </a:p>
          <a:p>
            <a:pPr marL="174708" indent="-174708">
              <a:buFontTx/>
              <a:buChar char="-"/>
            </a:pPr>
            <a:r>
              <a:rPr lang="en-US" dirty="0"/>
              <a:t>The estimated new commercial and hotel development (to buildout) from the General Plan Environmental Impact Report.  </a:t>
            </a:r>
          </a:p>
          <a:p>
            <a:pPr marL="174708" indent="-174708">
              <a:buFontTx/>
              <a:buChar char="-"/>
            </a:pPr>
            <a:r>
              <a:rPr lang="en-US" dirty="0"/>
              <a:t>The distribution of commercial development in the Village and Barrio based on potential “opportunity” sites identified for the city’s Envision Carlsbad process in 2012 and updated by staff.</a:t>
            </a:r>
          </a:p>
          <a:p>
            <a:pPr marL="174708" indent="-174708">
              <a:buFontTx/>
              <a:buChar char="-"/>
            </a:pPr>
            <a:r>
              <a:rPr lang="en-US" dirty="0"/>
              <a:t>The distribution of hotel development based on proposed, approved, or under construction projects and potential hotel locations identified by staff. </a:t>
            </a:r>
          </a:p>
          <a:p>
            <a:pPr marL="174708" indent="-174708">
              <a:buFontTx/>
              <a:buChar char="-"/>
            </a:pPr>
            <a:r>
              <a:rPr lang="en-US" dirty="0"/>
              <a:t>The estimated residential dwelling unit buildout projections prepared as part of the city’s Housing Element, updated in 2017.</a:t>
            </a:r>
          </a:p>
          <a:p>
            <a:endParaRPr lang="en-US" dirty="0"/>
          </a:p>
          <a:p>
            <a:endParaRPr lang="en-US" dirty="0"/>
          </a:p>
          <a:p>
            <a:r>
              <a:rPr lang="en-US" dirty="0"/>
              <a:t>Development assumptions</a:t>
            </a:r>
          </a:p>
          <a:p>
            <a:pPr lvl="1"/>
            <a:r>
              <a:rPr lang="en-US" dirty="0"/>
              <a:t>137,400 </a:t>
            </a:r>
            <a:r>
              <a:rPr lang="en-US" dirty="0" err="1"/>
              <a:t>sq</a:t>
            </a:r>
            <a:r>
              <a:rPr lang="en-US" dirty="0"/>
              <a:t> </a:t>
            </a:r>
            <a:r>
              <a:rPr lang="en-US" dirty="0" err="1"/>
              <a:t>ft</a:t>
            </a:r>
            <a:r>
              <a:rPr lang="en-US" dirty="0"/>
              <a:t> of commercial development</a:t>
            </a:r>
          </a:p>
          <a:p>
            <a:pPr lvl="1"/>
            <a:r>
              <a:rPr lang="en-US" dirty="0"/>
              <a:t>1,280 residential units</a:t>
            </a:r>
          </a:p>
          <a:p>
            <a:pPr lvl="1"/>
            <a:r>
              <a:rPr lang="en-US" dirty="0"/>
              <a:t>260 hotel rooms</a:t>
            </a:r>
          </a:p>
          <a:p>
            <a:pPr lvl="1"/>
            <a:r>
              <a:rPr lang="en-US" dirty="0"/>
              <a:t>SANDAG projected growth factor of 1.4%</a:t>
            </a:r>
          </a:p>
          <a:p>
            <a:pPr lvl="1"/>
            <a:r>
              <a:rPr lang="en-US" dirty="0"/>
              <a:t>¼ mile walking tolerance</a:t>
            </a:r>
          </a:p>
          <a:p>
            <a:pPr lvl="1"/>
            <a:endParaRPr lang="en-US" dirty="0"/>
          </a:p>
          <a:p>
            <a:r>
              <a:rPr lang="en-US" dirty="0"/>
              <a:t>Scenario 1 </a:t>
            </a:r>
          </a:p>
          <a:p>
            <a:pPr marL="174708" indent="-174708" defTabSz="931774">
              <a:buFontTx/>
              <a:buChar char="-"/>
              <a:defRPr/>
            </a:pPr>
            <a:r>
              <a:rPr lang="en-US" dirty="0"/>
              <a:t>Assumes complete future buildout and maintaining current parking management approaches</a:t>
            </a:r>
            <a:endParaRPr lang="en-US" dirty="0"/>
          </a:p>
          <a:p>
            <a:pPr marL="174708" indent="-174708">
              <a:buFontTx/>
              <a:buChar char="-"/>
            </a:pPr>
            <a:r>
              <a:rPr lang="en-US" dirty="0"/>
              <a:t>Worst case scenario</a:t>
            </a:r>
          </a:p>
          <a:p>
            <a:pPr marL="174708" indent="-174708">
              <a:buFontTx/>
              <a:buChar char="-"/>
            </a:pPr>
            <a:endParaRPr lang="en-US" dirty="0"/>
          </a:p>
          <a:p>
            <a:r>
              <a:rPr lang="en-US" dirty="0"/>
              <a:t>Scenario 2</a:t>
            </a:r>
          </a:p>
          <a:p>
            <a:pPr marL="174708" indent="-174708">
              <a:buFontTx/>
              <a:buChar char="-"/>
            </a:pPr>
            <a:r>
              <a:rPr lang="en-US" dirty="0"/>
              <a:t>Assumes </a:t>
            </a:r>
            <a:r>
              <a:rPr lang="en-US" dirty="0"/>
              <a:t>maximum future buildout with shared parking facilities and maintaining current parking management approaches</a:t>
            </a:r>
          </a:p>
          <a:p>
            <a:pPr marL="174708" indent="-174708">
              <a:buFontTx/>
              <a:buChar char="-"/>
            </a:pPr>
            <a:r>
              <a:rPr lang="en-US" dirty="0"/>
              <a:t>Also incorporates use of shared parking</a:t>
            </a:r>
          </a:p>
          <a:p>
            <a:pPr marL="640594" lvl="1" indent="-174708">
              <a:buFontTx/>
              <a:buChar char="-"/>
            </a:pPr>
            <a:r>
              <a:rPr lang="en-US" dirty="0"/>
              <a:t>private facilities in the Village and northern beach area that had occupancies of 0-50 percent were changed in the model so that the parking was unrestricted, allowing the public to park in those underutilized facilities</a:t>
            </a:r>
          </a:p>
          <a:p>
            <a:pPr marL="640594" lvl="1" indent="-174708">
              <a:buFontTx/>
              <a:buChar char="-"/>
            </a:pPr>
            <a:endParaRPr lang="en-US" dirty="0"/>
          </a:p>
          <a:p>
            <a:r>
              <a:rPr lang="en-US" dirty="0"/>
              <a:t>Scenario 3</a:t>
            </a:r>
          </a:p>
          <a:p>
            <a:pPr marL="174708" indent="-174708">
              <a:buFontTx/>
              <a:buChar char="-"/>
            </a:pPr>
            <a:r>
              <a:rPr lang="en-US" dirty="0"/>
              <a:t>Includes buildout from scenarios 1 &amp; 2</a:t>
            </a:r>
          </a:p>
          <a:p>
            <a:pPr marL="174708" indent="-174708">
              <a:buFontTx/>
              <a:buChar char="-"/>
            </a:pPr>
            <a:r>
              <a:rPr lang="en-US" dirty="0"/>
              <a:t>Included and evaluated the</a:t>
            </a:r>
            <a:r>
              <a:rPr lang="en-US" baseline="0" dirty="0"/>
              <a:t> addition of a 500-space facility in the Village and the beach area north of Oak Ave</a:t>
            </a:r>
            <a:endParaRPr lang="en-US" dirty="0"/>
          </a:p>
          <a:p>
            <a:endParaRPr lang="en-US" dirty="0"/>
          </a:p>
          <a:p>
            <a:endParaRPr lang="en-US" dirty="0"/>
          </a:p>
          <a:p>
            <a:r>
              <a:rPr lang="en-US" dirty="0"/>
              <a:t>General</a:t>
            </a:r>
            <a:r>
              <a:rPr lang="en-US" baseline="0" dirty="0"/>
              <a:t> Comments</a:t>
            </a:r>
          </a:p>
          <a:p>
            <a:pPr marL="174708" indent="-174708">
              <a:buFontTx/>
              <a:buChar char="-"/>
            </a:pPr>
            <a:r>
              <a:rPr lang="en-US" baseline="0" dirty="0"/>
              <a:t>Overall system approx. 60% occupied in all scenarios-underutilized</a:t>
            </a:r>
          </a:p>
          <a:p>
            <a:pPr marL="174708" indent="-174708">
              <a:buFontTx/>
              <a:buChar char="-"/>
            </a:pPr>
            <a:r>
              <a:rPr lang="en-US" baseline="0" dirty="0"/>
              <a:t>The beach area and on-street parking throughout the Village exceed effective capacity</a:t>
            </a:r>
            <a:endParaRPr lang="en-US" dirty="0"/>
          </a:p>
          <a:p>
            <a:endParaRPr lang="en-US" dirty="0"/>
          </a:p>
          <a:p>
            <a:r>
              <a:rPr lang="en-US" dirty="0"/>
              <a:t>Scenario 1</a:t>
            </a:r>
          </a:p>
          <a:p>
            <a:pPr marL="174708" indent="-174708">
              <a:buFontTx/>
              <a:buChar char="-"/>
            </a:pPr>
            <a:r>
              <a:rPr lang="en-US" dirty="0"/>
              <a:t>Greatest project increase in demand</a:t>
            </a:r>
          </a:p>
          <a:p>
            <a:pPr marL="174708" indent="-174708">
              <a:buFontTx/>
              <a:buChar char="-"/>
            </a:pPr>
            <a:endParaRPr lang="en-US" dirty="0"/>
          </a:p>
          <a:p>
            <a:r>
              <a:rPr lang="en-US" dirty="0"/>
              <a:t>Scenario 2</a:t>
            </a:r>
          </a:p>
          <a:p>
            <a:pPr marL="174708" indent="-174708">
              <a:buFontTx/>
              <a:buChar char="-"/>
            </a:pPr>
            <a:r>
              <a:rPr lang="en-US" dirty="0"/>
              <a:t>The reclassified underutilized</a:t>
            </a:r>
            <a:r>
              <a:rPr lang="en-US" baseline="0" dirty="0"/>
              <a:t> facilities were projected to be able to meet their current demands as well as accommodate demands from surrounding businesses</a:t>
            </a:r>
          </a:p>
          <a:p>
            <a:pPr marL="174708" indent="-174708">
              <a:buFontTx/>
              <a:buChar char="-"/>
            </a:pPr>
            <a:r>
              <a:rPr lang="en-US" baseline="0" dirty="0"/>
              <a:t>Scenario 2 shows greater balancing of the system where the existing parking spaces are used more efficiently, resulting in an increase in occupancy. More vehicles are able to park in the study area because the private parking is now available to the public</a:t>
            </a:r>
          </a:p>
          <a:p>
            <a:pPr marL="174708" indent="-174708">
              <a:buFontTx/>
              <a:buChar char="-"/>
            </a:pPr>
            <a:endParaRPr lang="en-US" baseline="0" dirty="0"/>
          </a:p>
          <a:p>
            <a:r>
              <a:rPr lang="en-US" baseline="0" dirty="0"/>
              <a:t>Scenario 3</a:t>
            </a:r>
          </a:p>
          <a:p>
            <a:r>
              <a:rPr lang="en-US" baseline="0" dirty="0"/>
              <a:t>- </a:t>
            </a:r>
            <a:r>
              <a:rPr lang="en-US" dirty="0"/>
              <a:t>Parking demands were widespread throughout the study area and not concentrated to a single location. This makes constructing new parking difficult because a single facility, or even two facilities, would struggle to absorb the unmet demands throughout the entire study area. </a:t>
            </a:r>
            <a:endParaRPr lang="en-US" dirty="0"/>
          </a:p>
          <a:p>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7</a:t>
            </a:fld>
            <a:endParaRPr lang="en-US"/>
          </a:p>
        </p:txBody>
      </p:sp>
    </p:spTree>
    <p:extLst>
      <p:ext uri="{BB962C8B-B14F-4D97-AF65-F5344CB8AC3E}">
        <p14:creationId xmlns:p14="http://schemas.microsoft.com/office/powerpoint/2010/main" val="307666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Immediate</a:t>
            </a:r>
            <a:r>
              <a:rPr lang="en-US" baseline="0" dirty="0"/>
              <a:t> strategies included herein, longer term strategies can be discussed after the meeting if desired.</a:t>
            </a:r>
          </a:p>
          <a:p>
            <a:endParaRPr lang="en-US" baseline="0" dirty="0"/>
          </a:p>
          <a:p>
            <a:r>
              <a:rPr lang="en-US" baseline="0" dirty="0"/>
              <a:t>Each strategy presented should be adapted to the appropriate needs of the neighborhood(s) and the City. (Stress flexibility and parking manager leading these efforts for expert knowledge and consistency and communicating between departments)</a:t>
            </a:r>
          </a:p>
          <a:p>
            <a:endParaRPr lang="en-US" baseline="0" dirty="0"/>
          </a:p>
          <a:p>
            <a:r>
              <a:rPr lang="en-US" b="1" dirty="0"/>
              <a:t>It should be clear in the presentation that while the study indicates that the City doesn’t need to invest in a public parking structure, the study does not preclude the possibility of a privately-owned parking structure in the area</a:t>
            </a:r>
            <a:endParaRPr lang="en-US" b="1" dirty="0"/>
          </a:p>
        </p:txBody>
      </p:sp>
      <p:sp>
        <p:nvSpPr>
          <p:cNvPr id="4" name="Slide Number Placeholder 3"/>
          <p:cNvSpPr>
            <a:spLocks noGrp="1"/>
          </p:cNvSpPr>
          <p:nvPr>
            <p:ph type="sldNum" sz="quarter" idx="10"/>
          </p:nvPr>
        </p:nvSpPr>
        <p:spPr/>
        <p:txBody>
          <a:bodyPr/>
          <a:lstStyle/>
          <a:p>
            <a:fld id="{8CA72BB4-1C69-4A3A-A1B1-FA5F84FD9D7B}" type="slidenum">
              <a:rPr lang="en-US" smtClean="0"/>
              <a:t>8</a:t>
            </a:fld>
            <a:endParaRPr lang="en-US"/>
          </a:p>
        </p:txBody>
      </p:sp>
    </p:spTree>
    <p:extLst>
      <p:ext uri="{BB962C8B-B14F-4D97-AF65-F5344CB8AC3E}">
        <p14:creationId xmlns:p14="http://schemas.microsoft.com/office/powerpoint/2010/main" val="104569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 - </a:t>
            </a:r>
            <a:r>
              <a:rPr lang="en-US" dirty="0"/>
              <a:t>Responsibility falls on the city and they’ll look at it through the CLM</a:t>
            </a:r>
          </a:p>
          <a:p>
            <a:pPr marL="174708" indent="-174708">
              <a:buFontTx/>
              <a:buChar char="-"/>
            </a:pPr>
            <a:r>
              <a:rPr lang="en-US" dirty="0"/>
              <a:t>Actively installing on-street ADA spaces</a:t>
            </a:r>
          </a:p>
          <a:p>
            <a:pPr marL="174708" indent="-174708">
              <a:buFontTx/>
              <a:buChar char="-"/>
            </a:pPr>
            <a:r>
              <a:rPr lang="en-US" dirty="0"/>
              <a:t>ADA is part of sustainability plan</a:t>
            </a:r>
          </a:p>
          <a:p>
            <a:endParaRPr lang="en-US" dirty="0"/>
          </a:p>
          <a:p>
            <a:r>
              <a:rPr lang="en-US" dirty="0"/>
              <a:t>Restriping</a:t>
            </a:r>
            <a:r>
              <a:rPr lang="en-US" baseline="0" dirty="0"/>
              <a:t> to add</a:t>
            </a:r>
            <a:r>
              <a:rPr lang="en-US" dirty="0"/>
              <a:t> 40</a:t>
            </a:r>
            <a:r>
              <a:rPr lang="en-US" baseline="0" dirty="0"/>
              <a:t> parking spaces to Beech (</a:t>
            </a:r>
            <a:r>
              <a:rPr lang="en-US" baseline="0" dirty="0" err="1"/>
              <a:t>diagnol</a:t>
            </a:r>
            <a:r>
              <a:rPr lang="en-US" baseline="0" dirty="0"/>
              <a:t> to parallel) and Carlsbad </a:t>
            </a:r>
            <a:r>
              <a:rPr lang="en-US" baseline="0" dirty="0" err="1"/>
              <a:t>blvd</a:t>
            </a:r>
            <a:endParaRPr lang="en-US" dirty="0"/>
          </a:p>
          <a:p>
            <a:endParaRPr lang="en-US" dirty="0"/>
          </a:p>
          <a:p>
            <a:r>
              <a:rPr lang="en-US" dirty="0"/>
              <a:t>All short-term recommendations</a:t>
            </a:r>
          </a:p>
          <a:p>
            <a:r>
              <a:rPr lang="en-US" dirty="0"/>
              <a:t>Mid and</a:t>
            </a:r>
            <a:r>
              <a:rPr lang="en-US" baseline="0" dirty="0"/>
              <a:t> long term – continue</a:t>
            </a:r>
          </a:p>
          <a:p>
            <a:endParaRPr lang="en-US" baseline="0" dirty="0"/>
          </a:p>
          <a:p>
            <a:r>
              <a:rPr lang="en-US" baseline="0" dirty="0"/>
              <a:t>Carlsbad Blvd and Beech St as examples of restriping</a:t>
            </a:r>
          </a:p>
          <a:p>
            <a:endParaRPr lang="en-US" baseline="0" dirty="0"/>
          </a:p>
          <a:p>
            <a:pPr lvl="0"/>
            <a:r>
              <a:rPr lang="en-US" dirty="0"/>
              <a:t>Angled parking</a:t>
            </a:r>
          </a:p>
          <a:p>
            <a:pPr lvl="1"/>
            <a:r>
              <a:rPr lang="en-US" dirty="0"/>
              <a:t>Emphasize bike safety</a:t>
            </a:r>
          </a:p>
          <a:p>
            <a:pPr lvl="1"/>
            <a:r>
              <a:rPr lang="en-US" dirty="0"/>
              <a:t>Where its possible</a:t>
            </a:r>
          </a:p>
          <a:p>
            <a:pPr lvl="1"/>
            <a:r>
              <a:rPr lang="en-US" dirty="0"/>
              <a:t>Current Bike Study for Village and Barrio Master Plan (underway)is looking into these strategies</a:t>
            </a:r>
          </a:p>
          <a:p>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10</a:t>
            </a:fld>
            <a:endParaRPr lang="en-US"/>
          </a:p>
        </p:txBody>
      </p:sp>
    </p:spTree>
    <p:extLst>
      <p:ext uri="{BB962C8B-B14F-4D97-AF65-F5344CB8AC3E}">
        <p14:creationId xmlns:p14="http://schemas.microsoft.com/office/powerpoint/2010/main" val="146729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 and enforce existing time limits</a:t>
            </a:r>
          </a:p>
          <a:p>
            <a:pPr marL="174708" indent="-174708">
              <a:buFontTx/>
              <a:buChar char="-"/>
            </a:pPr>
            <a:r>
              <a:rPr lang="en-US" dirty="0"/>
              <a:t>data collected and analyzed as part of this study indicate that the two- and three-hour time limit restrictions are currently adequate </a:t>
            </a:r>
          </a:p>
          <a:p>
            <a:pPr marL="174708" indent="-174708">
              <a:buFontTx/>
              <a:buChar char="-"/>
            </a:pPr>
            <a:r>
              <a:rPr lang="en-US" dirty="0"/>
              <a:t>most people in the Village (where time limit regulations are currently posted) parked for two hours or less</a:t>
            </a:r>
          </a:p>
          <a:p>
            <a:pPr marL="174708" indent="-174708">
              <a:buFontTx/>
              <a:buChar char="-"/>
            </a:pPr>
            <a:r>
              <a:rPr lang="en-US" dirty="0"/>
              <a:t>indicates the need for proactive enforcement to encourage employees to park off-street </a:t>
            </a:r>
          </a:p>
          <a:p>
            <a:pPr marL="174708" indent="-174708">
              <a:buFontTx/>
              <a:buChar char="-"/>
            </a:pPr>
            <a:r>
              <a:rPr lang="en-US" dirty="0"/>
              <a:t>annual collection of parking occupancy and duration data can be used to adjust time limit regulations to meet the changing needs of the community</a:t>
            </a:r>
          </a:p>
          <a:p>
            <a:pPr marL="174708" indent="-174708">
              <a:buFontTx/>
              <a:buChar char="-"/>
            </a:pPr>
            <a:r>
              <a:rPr lang="en-US" dirty="0"/>
              <a:t>may be suitable to implement shorter time limits to influence turnover or longer time limits to influence a shift in demand</a:t>
            </a:r>
          </a:p>
          <a:p>
            <a:pPr marL="174708" indent="-174708">
              <a:buFontTx/>
              <a:buChar char="-"/>
            </a:pPr>
            <a:endParaRPr lang="en-US" dirty="0"/>
          </a:p>
          <a:p>
            <a:r>
              <a:rPr lang="en-US" dirty="0"/>
              <a:t>Extend time limits hours and to new areas</a:t>
            </a:r>
          </a:p>
          <a:p>
            <a:pPr marL="174708" indent="-174708">
              <a:buFontTx/>
              <a:buChar char="-"/>
            </a:pPr>
            <a:r>
              <a:rPr lang="en-US" dirty="0"/>
              <a:t>New areas</a:t>
            </a:r>
          </a:p>
          <a:p>
            <a:pPr marL="640594" lvl="1" indent="-174708" defTabSz="931774">
              <a:buFontTx/>
              <a:buChar char="-"/>
              <a:defRPr/>
            </a:pPr>
            <a:r>
              <a:rPr lang="en-US" dirty="0"/>
              <a:t>commercial development is planned to intensify in the Village</a:t>
            </a:r>
          </a:p>
          <a:p>
            <a:pPr marL="1106481" lvl="2" indent="-174708" defTabSz="931774">
              <a:buFontTx/>
              <a:buChar char="-"/>
              <a:defRPr/>
            </a:pPr>
            <a:r>
              <a:rPr lang="en-US" dirty="0"/>
              <a:t>Grand Avenue through the length of the study area (from Ocean Street to I-5)</a:t>
            </a:r>
          </a:p>
          <a:p>
            <a:pPr marL="1106481" lvl="2" indent="-174708" defTabSz="931774">
              <a:buFontTx/>
              <a:buChar char="-"/>
              <a:defRPr/>
            </a:pPr>
            <a:r>
              <a:rPr lang="en-US" dirty="0"/>
              <a:t>on streets between Grand Avenue and Oak Avenue</a:t>
            </a:r>
          </a:p>
          <a:p>
            <a:pPr marL="640594" lvl="1" indent="-174708" defTabSz="931774">
              <a:buFontTx/>
              <a:buChar char="-"/>
              <a:defRPr/>
            </a:pPr>
            <a:r>
              <a:rPr lang="en-US" dirty="0"/>
              <a:t>Although the Master Plan calls for future growth in these areas, real growth may occur differently than what is anticipated</a:t>
            </a:r>
          </a:p>
          <a:p>
            <a:pPr marL="1106481" lvl="2" indent="-174708" defTabSz="931774">
              <a:buFontTx/>
              <a:buChar char="-"/>
              <a:defRPr/>
            </a:pPr>
            <a:r>
              <a:rPr lang="en-US" dirty="0"/>
              <a:t>city should evaluate parking occupancies and duration annually </a:t>
            </a:r>
          </a:p>
          <a:p>
            <a:pPr marL="1106481" lvl="2" indent="-174708" defTabSz="931774">
              <a:buFontTx/>
              <a:buChar char="-"/>
              <a:defRPr/>
            </a:pPr>
            <a:r>
              <a:rPr lang="en-US" dirty="0"/>
              <a:t>review of commercial developments to identify areas of commercial growth</a:t>
            </a:r>
          </a:p>
          <a:p>
            <a:pPr marL="174708" indent="-174708" defTabSz="931774">
              <a:buFontTx/>
              <a:buChar char="-"/>
              <a:defRPr/>
            </a:pPr>
            <a:r>
              <a:rPr lang="en-US" kern="1200" dirty="0">
                <a:solidFill>
                  <a:schemeClr val="tx1"/>
                </a:solidFill>
                <a:effectLst/>
                <a:latin typeface="+mn-lt"/>
                <a:ea typeface="+mn-ea"/>
                <a:cs typeface="+mn-cs"/>
              </a:rPr>
              <a:t>Extend</a:t>
            </a:r>
            <a:r>
              <a:rPr lang="en-US" kern="1200" baseline="0" dirty="0">
                <a:solidFill>
                  <a:schemeClr val="tx1"/>
                </a:solidFill>
                <a:effectLst/>
                <a:latin typeface="+mn-lt"/>
                <a:ea typeface="+mn-ea"/>
                <a:cs typeface="+mn-cs"/>
              </a:rPr>
              <a:t> time limits after 5pm to 4 hours</a:t>
            </a:r>
          </a:p>
          <a:p>
            <a:pPr marL="640594" lvl="1" indent="-174708" defTabSz="931774">
              <a:buFontTx/>
              <a:buChar char="-"/>
              <a:defRPr/>
            </a:pPr>
            <a:r>
              <a:rPr lang="en-US" kern="1200" baseline="0" dirty="0">
                <a:solidFill>
                  <a:schemeClr val="tx1"/>
                </a:solidFill>
                <a:effectLst/>
                <a:latin typeface="+mn-lt"/>
                <a:ea typeface="+mn-ea"/>
                <a:cs typeface="+mn-cs"/>
              </a:rPr>
              <a:t>Areas are still active after 5pm with dining and other nightlife</a:t>
            </a:r>
          </a:p>
          <a:p>
            <a:pPr marL="640594" lvl="1" indent="-174708" defTabSz="931774">
              <a:buFontTx/>
              <a:buChar char="-"/>
              <a:defRPr/>
            </a:pPr>
            <a:r>
              <a:rPr lang="en-US" kern="1200" baseline="0" dirty="0">
                <a:solidFill>
                  <a:schemeClr val="tx1"/>
                </a:solidFill>
                <a:effectLst/>
                <a:latin typeface="+mn-lt"/>
                <a:ea typeface="+mn-ea"/>
                <a:cs typeface="+mn-cs"/>
              </a:rPr>
              <a:t>Restaurant land uses generally require longer parking use than retail</a:t>
            </a:r>
          </a:p>
          <a:p>
            <a:pPr marL="640594" lvl="1" indent="-174708" defTabSz="931774">
              <a:buFontTx/>
              <a:buChar char="-"/>
              <a:defRPr/>
            </a:pPr>
            <a:r>
              <a:rPr lang="en-US" kern="1200" baseline="0" dirty="0">
                <a:solidFill>
                  <a:schemeClr val="tx1"/>
                </a:solidFill>
                <a:effectLst/>
                <a:latin typeface="+mn-lt"/>
                <a:ea typeface="+mn-ea"/>
                <a:cs typeface="+mn-cs"/>
              </a:rPr>
              <a:t>4 hours better accommodates the after 5pm crowd visiting restaurants and other nightlife destinations</a:t>
            </a:r>
          </a:p>
          <a:p>
            <a:pPr marL="640594" lvl="1" indent="-174708" defTabSz="931774">
              <a:buFontTx/>
              <a:buChar char="-"/>
              <a:defRPr/>
            </a:pPr>
            <a:r>
              <a:rPr lang="en-US" kern="1200" baseline="0" dirty="0">
                <a:solidFill>
                  <a:schemeClr val="tx1"/>
                </a:solidFill>
                <a:effectLst/>
                <a:latin typeface="+mn-lt"/>
                <a:ea typeface="+mn-ea"/>
                <a:cs typeface="+mn-cs"/>
              </a:rPr>
              <a:t>Maintaining restrictions after 5pm reflect the observed peak demand of 7pm in the study area</a:t>
            </a:r>
          </a:p>
          <a:p>
            <a:r>
              <a:rPr lang="en-US" dirty="0"/>
              <a:t>Revise parking restrictions</a:t>
            </a:r>
          </a:p>
          <a:p>
            <a:pPr marL="174708" indent="-174708">
              <a:buFontTx/>
              <a:buChar char="-"/>
            </a:pPr>
            <a:r>
              <a:rPr lang="en-US" dirty="0"/>
              <a:t>Overnight</a:t>
            </a:r>
          </a:p>
          <a:p>
            <a:pPr marL="640594" lvl="1" indent="-174708">
              <a:buFontTx/>
              <a:buChar char="-"/>
            </a:pPr>
            <a:r>
              <a:rPr lang="en-US" dirty="0"/>
              <a:t>Current overnight parking restrictions prevent non-residential</a:t>
            </a:r>
            <a:r>
              <a:rPr lang="en-US" baseline="0" dirty="0"/>
              <a:t> users from parking on the street</a:t>
            </a:r>
          </a:p>
          <a:p>
            <a:pPr marL="640594" lvl="1" indent="-174708">
              <a:buFontTx/>
              <a:buChar char="-"/>
            </a:pPr>
            <a:r>
              <a:rPr lang="en-US" baseline="0" dirty="0"/>
              <a:t>This negatively impacts residents, especially north end of State Street</a:t>
            </a:r>
          </a:p>
          <a:p>
            <a:pPr marL="640594" lvl="1" indent="-174708">
              <a:buFontTx/>
              <a:buChar char="-"/>
            </a:pPr>
            <a:r>
              <a:rPr lang="en-US" baseline="0" dirty="0"/>
              <a:t>City should review necessity and other potential management solutions</a:t>
            </a:r>
          </a:p>
          <a:p>
            <a:pPr marL="174708" indent="-174708">
              <a:buFontTx/>
              <a:buChar char="-"/>
            </a:pPr>
            <a:r>
              <a:rPr lang="en-US" baseline="0" dirty="0"/>
              <a:t>Oversized vehicles</a:t>
            </a:r>
          </a:p>
          <a:p>
            <a:pPr marL="640594" lvl="1" indent="-174708">
              <a:buFontTx/>
              <a:buChar char="-"/>
            </a:pPr>
            <a:r>
              <a:rPr lang="en-US" baseline="0" dirty="0"/>
              <a:t>During public outreach, many comments concerning RVs parking on-street for extended periods</a:t>
            </a:r>
          </a:p>
          <a:p>
            <a:pPr marL="640594" lvl="1" indent="-174708">
              <a:buFontTx/>
              <a:buChar char="-"/>
            </a:pPr>
            <a:r>
              <a:rPr lang="en-US" dirty="0"/>
              <a:t>Recommended reduction from 72 hours to 24 hours</a:t>
            </a:r>
          </a:p>
          <a:p>
            <a:pPr marL="640594" lvl="1" indent="-174708">
              <a:buFontTx/>
              <a:buChar char="-"/>
            </a:pPr>
            <a:r>
              <a:rPr lang="en-US" dirty="0"/>
              <a:t>Limits long-term RV parking and camping on city</a:t>
            </a:r>
            <a:r>
              <a:rPr lang="en-US" baseline="0" dirty="0"/>
              <a:t> streets to better maintain public access to the beach for recreational purposes</a:t>
            </a:r>
            <a:endParaRPr lang="en-US" dirty="0"/>
          </a:p>
          <a:p>
            <a:r>
              <a:rPr lang="en-US" dirty="0"/>
              <a:t>Provide restrictions on website</a:t>
            </a:r>
          </a:p>
          <a:p>
            <a:pPr marL="174708" indent="-174708">
              <a:buFontTx/>
              <a:buChar char="-"/>
            </a:pPr>
            <a:r>
              <a:rPr lang="en-US" dirty="0"/>
              <a:t>Interactive map of parking facilities</a:t>
            </a:r>
          </a:p>
          <a:p>
            <a:pPr marL="640594" lvl="1" indent="-174708">
              <a:buFontTx/>
              <a:buChar char="-"/>
            </a:pPr>
            <a:r>
              <a:rPr lang="en-US" dirty="0"/>
              <a:t># of spaces available</a:t>
            </a:r>
          </a:p>
          <a:p>
            <a:pPr marL="640594" lvl="1" indent="-174708">
              <a:buFontTx/>
              <a:buChar char="-"/>
            </a:pPr>
            <a:r>
              <a:rPr lang="en-US" dirty="0"/>
              <a:t>Time limits and restrictions</a:t>
            </a:r>
          </a:p>
          <a:p>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11</a:t>
            </a:fld>
            <a:endParaRPr lang="en-US"/>
          </a:p>
        </p:txBody>
      </p:sp>
    </p:spTree>
    <p:extLst>
      <p:ext uri="{BB962C8B-B14F-4D97-AF65-F5344CB8AC3E}">
        <p14:creationId xmlns:p14="http://schemas.microsoft.com/office/powerpoint/2010/main" val="1181534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Evaluate enforcement resources and strategies</a:t>
            </a:r>
          </a:p>
          <a:p>
            <a:pPr marL="174708" indent="-174708">
              <a:buFontTx/>
              <a:buChar char="-"/>
            </a:pPr>
            <a:r>
              <a:rPr lang="en-US" dirty="0"/>
              <a:t>self-operation</a:t>
            </a:r>
          </a:p>
          <a:p>
            <a:pPr marL="174708" indent="-174708">
              <a:buFontTx/>
              <a:buChar char="-"/>
            </a:pPr>
            <a:r>
              <a:rPr lang="en-US" dirty="0"/>
              <a:t>Management contract</a:t>
            </a:r>
          </a:p>
          <a:p>
            <a:pPr marL="174708" indent="-174708">
              <a:buFontTx/>
              <a:buChar char="-"/>
            </a:pPr>
            <a:r>
              <a:rPr lang="en-US" dirty="0"/>
              <a:t>Concession agreement</a:t>
            </a:r>
          </a:p>
          <a:p>
            <a:endParaRPr lang="en-US" dirty="0"/>
          </a:p>
          <a:p>
            <a:r>
              <a:rPr lang="en-US" dirty="0"/>
              <a:t>First</a:t>
            </a:r>
            <a:r>
              <a:rPr lang="en-US" baseline="0" dirty="0"/>
              <a:t> offense warnings</a:t>
            </a:r>
          </a:p>
          <a:p>
            <a:r>
              <a:rPr lang="en-US" baseline="0" dirty="0"/>
              <a:t>Use of advanced technology in future (mobile mounted LPR)</a:t>
            </a:r>
            <a:endParaRPr lang="en-US" dirty="0"/>
          </a:p>
        </p:txBody>
      </p:sp>
      <p:sp>
        <p:nvSpPr>
          <p:cNvPr id="4" name="Slide Number Placeholder 3"/>
          <p:cNvSpPr>
            <a:spLocks noGrp="1"/>
          </p:cNvSpPr>
          <p:nvPr>
            <p:ph type="sldNum" sz="quarter" idx="10"/>
          </p:nvPr>
        </p:nvSpPr>
        <p:spPr/>
        <p:txBody>
          <a:bodyPr/>
          <a:lstStyle/>
          <a:p>
            <a:fld id="{8CA72BB4-1C69-4A3A-A1B1-FA5F84FD9D7B}" type="slidenum">
              <a:rPr lang="en-US" smtClean="0"/>
              <a:t>12</a:t>
            </a:fld>
            <a:endParaRPr lang="en-US"/>
          </a:p>
        </p:txBody>
      </p:sp>
    </p:spTree>
    <p:extLst>
      <p:ext uri="{BB962C8B-B14F-4D97-AF65-F5344CB8AC3E}">
        <p14:creationId xmlns:p14="http://schemas.microsoft.com/office/powerpoint/2010/main" val="348995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2598"/>
            <a:ext cx="7772400" cy="1102519"/>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2101882"/>
            <a:ext cx="6400800" cy="1314450"/>
          </a:xfrm>
        </p:spPr>
        <p:txBody>
          <a:bodyPr>
            <a:normAutofit/>
          </a:bodyPr>
          <a:lstStyle>
            <a:lvl1pPr marL="0" indent="0" algn="ctr">
              <a:buNone/>
              <a:defRPr sz="24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6"/>
          <p:cNvSpPr>
            <a:spLocks noGrp="1"/>
          </p:cNvSpPr>
          <p:nvPr>
            <p:ph type="dt" sz="half" idx="10"/>
          </p:nvPr>
        </p:nvSpPr>
        <p:spPr>
          <a:xfrm>
            <a:off x="6562437" y="4630341"/>
            <a:ext cx="2133600" cy="273844"/>
          </a:xfrm>
          <a:prstGeom prst="rect">
            <a:avLst/>
          </a:prstGeom>
        </p:spPr>
        <p:txBody>
          <a:bodyPr/>
          <a:lstStyle>
            <a:lvl1pPr algn="r">
              <a:defRPr sz="1200">
                <a:solidFill>
                  <a:schemeClr val="tx1">
                    <a:lumMod val="75000"/>
                    <a:lumOff val="25000"/>
                  </a:schemeClr>
                </a:solidFill>
              </a:defRPr>
            </a:lvl1pPr>
          </a:lstStyle>
          <a:p>
            <a:fld id="{7ED5AE02-5159-5A40-AAC7-4F14016195AD}" type="datetimeFigureOut">
              <a:rPr lang="en-US" smtClean="0"/>
              <a:pPr/>
              <a:t>08/21/2017</a:t>
            </a:fld>
            <a:endParaRPr lang="en-US"/>
          </a:p>
        </p:txBody>
      </p:sp>
      <p:sp>
        <p:nvSpPr>
          <p:cNvPr id="7" name="Slide Number Placeholder 8"/>
          <p:cNvSpPr>
            <a:spLocks noGrp="1"/>
          </p:cNvSpPr>
          <p:nvPr>
            <p:ph type="sldNum" sz="quarter" idx="12"/>
          </p:nvPr>
        </p:nvSpPr>
        <p:spPr>
          <a:xfrm>
            <a:off x="457200" y="4630341"/>
            <a:ext cx="2133600" cy="273844"/>
          </a:xfrm>
          <a:prstGeom prst="rect">
            <a:avLst/>
          </a:prstGeom>
        </p:spPr>
        <p:txBody>
          <a:bodyPr/>
          <a:lstStyle>
            <a:lvl1pPr algn="l">
              <a:defRPr sz="1200">
                <a:solidFill>
                  <a:schemeClr val="tx1">
                    <a:lumMod val="75000"/>
                    <a:lumOff val="25000"/>
                  </a:schemeClr>
                </a:solidFill>
              </a:defRPr>
            </a:lvl1pPr>
          </a:lstStyle>
          <a:p>
            <a:fld id="{28AD5CC1-8BD8-1C4E-BF33-B2FEFF5F5E50}" type="slidenum">
              <a:rPr lang="en-US" smtClean="0"/>
              <a:pPr/>
              <a:t>‹#›</a:t>
            </a:fld>
            <a:endParaRPr lang="en-US"/>
          </a:p>
        </p:txBody>
      </p:sp>
    </p:spTree>
    <p:extLst>
      <p:ext uri="{BB962C8B-B14F-4D97-AF65-F5344CB8AC3E}">
        <p14:creationId xmlns:p14="http://schemas.microsoft.com/office/powerpoint/2010/main" val="331822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7896" y="205979"/>
            <a:ext cx="8229600" cy="857250"/>
          </a:xfrm>
        </p:spPr>
        <p:txBody>
          <a:bodyPr/>
          <a:lstStyle/>
          <a:p>
            <a:r>
              <a:rPr lang="en-US"/>
              <a:t>Click to edit Master title style</a:t>
            </a:r>
          </a:p>
        </p:txBody>
      </p:sp>
      <p:sp>
        <p:nvSpPr>
          <p:cNvPr id="5" name="Date Placeholder 6"/>
          <p:cNvSpPr>
            <a:spLocks noGrp="1"/>
          </p:cNvSpPr>
          <p:nvPr>
            <p:ph type="dt" sz="half" idx="10"/>
          </p:nvPr>
        </p:nvSpPr>
        <p:spPr>
          <a:xfrm>
            <a:off x="6562437" y="4630341"/>
            <a:ext cx="2133600" cy="273844"/>
          </a:xfrm>
          <a:prstGeom prst="rect">
            <a:avLst/>
          </a:prstGeom>
        </p:spPr>
        <p:txBody>
          <a:bodyPr/>
          <a:lstStyle>
            <a:lvl1pPr algn="r">
              <a:defRPr sz="1200">
                <a:solidFill>
                  <a:schemeClr val="tx1">
                    <a:lumMod val="75000"/>
                    <a:lumOff val="25000"/>
                  </a:schemeClr>
                </a:solidFill>
              </a:defRPr>
            </a:lvl1pPr>
          </a:lstStyle>
          <a:p>
            <a:fld id="{7ED5AE02-5159-5A40-AAC7-4F14016195AD}" type="datetimeFigureOut">
              <a:rPr lang="en-US" smtClean="0"/>
              <a:pPr/>
              <a:t>08/21/2017</a:t>
            </a:fld>
            <a:endParaRPr lang="en-US"/>
          </a:p>
        </p:txBody>
      </p:sp>
      <p:sp>
        <p:nvSpPr>
          <p:cNvPr id="7" name="Slide Number Placeholder 8"/>
          <p:cNvSpPr>
            <a:spLocks noGrp="1"/>
          </p:cNvSpPr>
          <p:nvPr>
            <p:ph type="sldNum" sz="quarter" idx="12"/>
          </p:nvPr>
        </p:nvSpPr>
        <p:spPr>
          <a:xfrm>
            <a:off x="457200" y="4630341"/>
            <a:ext cx="2133600" cy="273844"/>
          </a:xfrm>
          <a:prstGeom prst="rect">
            <a:avLst/>
          </a:prstGeom>
        </p:spPr>
        <p:txBody>
          <a:bodyPr/>
          <a:lstStyle>
            <a:lvl1pPr algn="l">
              <a:defRPr sz="1200">
                <a:solidFill>
                  <a:schemeClr val="tx1">
                    <a:lumMod val="75000"/>
                    <a:lumOff val="25000"/>
                  </a:schemeClr>
                </a:solidFill>
              </a:defRPr>
            </a:lvl1pPr>
          </a:lstStyle>
          <a:p>
            <a:fld id="{28AD5CC1-8BD8-1C4E-BF33-B2FEFF5F5E50}" type="slidenum">
              <a:rPr lang="en-US" smtClean="0"/>
              <a:pPr/>
              <a:t>‹#›</a:t>
            </a:fld>
            <a:endParaRPr lang="en-US"/>
          </a:p>
        </p:txBody>
      </p:sp>
    </p:spTree>
    <p:extLst>
      <p:ext uri="{BB962C8B-B14F-4D97-AF65-F5344CB8AC3E}">
        <p14:creationId xmlns:p14="http://schemas.microsoft.com/office/powerpoint/2010/main" val="60335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7896" y="205979"/>
            <a:ext cx="8229600" cy="857250"/>
          </a:xfrm>
        </p:spPr>
        <p:txBody>
          <a:bodyPr/>
          <a:lstStyle/>
          <a:p>
            <a:r>
              <a:rPr lang="en-US" dirty="0"/>
              <a:t>Click to edit Master title style</a:t>
            </a:r>
          </a:p>
        </p:txBody>
      </p:sp>
      <p:sp>
        <p:nvSpPr>
          <p:cNvPr id="3" name="Content Placeholder 2"/>
          <p:cNvSpPr>
            <a:spLocks noGrp="1"/>
          </p:cNvSpPr>
          <p:nvPr>
            <p:ph idx="1"/>
          </p:nvPr>
        </p:nvSpPr>
        <p:spPr>
          <a:xfrm>
            <a:off x="1359892" y="1169355"/>
            <a:ext cx="7326907" cy="29962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562437" y="4630341"/>
            <a:ext cx="2133600" cy="273844"/>
          </a:xfrm>
          <a:prstGeom prst="rect">
            <a:avLst/>
          </a:prstGeom>
        </p:spPr>
        <p:txBody>
          <a:bodyPr/>
          <a:lstStyle>
            <a:lvl1pPr algn="r">
              <a:defRPr sz="1200">
                <a:solidFill>
                  <a:schemeClr val="tx1">
                    <a:lumMod val="75000"/>
                    <a:lumOff val="25000"/>
                  </a:schemeClr>
                </a:solidFill>
              </a:defRPr>
            </a:lvl1pPr>
          </a:lstStyle>
          <a:p>
            <a:fld id="{7ED5AE02-5159-5A40-AAC7-4F14016195AD}" type="datetimeFigureOut">
              <a:rPr lang="en-US" smtClean="0"/>
              <a:pPr/>
              <a:t>08/21/2017</a:t>
            </a:fld>
            <a:endParaRPr lang="en-US"/>
          </a:p>
        </p:txBody>
      </p:sp>
      <p:sp>
        <p:nvSpPr>
          <p:cNvPr id="8" name="Slide Number Placeholder 8"/>
          <p:cNvSpPr>
            <a:spLocks noGrp="1"/>
          </p:cNvSpPr>
          <p:nvPr>
            <p:ph type="sldNum" sz="quarter" idx="12"/>
          </p:nvPr>
        </p:nvSpPr>
        <p:spPr>
          <a:xfrm>
            <a:off x="457200" y="4630341"/>
            <a:ext cx="2133600" cy="273844"/>
          </a:xfrm>
          <a:prstGeom prst="rect">
            <a:avLst/>
          </a:prstGeom>
        </p:spPr>
        <p:txBody>
          <a:bodyPr/>
          <a:lstStyle>
            <a:lvl1pPr algn="l">
              <a:defRPr sz="1200">
                <a:solidFill>
                  <a:schemeClr val="tx1">
                    <a:lumMod val="75000"/>
                    <a:lumOff val="25000"/>
                  </a:schemeClr>
                </a:solidFill>
              </a:defRPr>
            </a:lvl1pPr>
          </a:lstStyle>
          <a:p>
            <a:fld id="{28AD5CC1-8BD8-1C4E-BF33-B2FEFF5F5E50}" type="slidenum">
              <a:rPr lang="en-US" smtClean="0"/>
              <a:pPr/>
              <a:t>‹#›</a:t>
            </a:fld>
            <a:endParaRPr lang="en-US"/>
          </a:p>
        </p:txBody>
      </p:sp>
    </p:spTree>
    <p:extLst>
      <p:ext uri="{BB962C8B-B14F-4D97-AF65-F5344CB8AC3E}">
        <p14:creationId xmlns:p14="http://schemas.microsoft.com/office/powerpoint/2010/main" val="319932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35"/>
            <a:ext cx="8109531"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003559"/>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83380"/>
            <a:ext cx="4040188" cy="27745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54262" y="1003559"/>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4262" y="1483380"/>
            <a:ext cx="4041775" cy="27745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562437" y="4630341"/>
            <a:ext cx="2133600" cy="273844"/>
          </a:xfrm>
          <a:prstGeom prst="rect">
            <a:avLst/>
          </a:prstGeom>
        </p:spPr>
        <p:txBody>
          <a:bodyPr/>
          <a:lstStyle>
            <a:lvl1pPr algn="r">
              <a:defRPr sz="1200">
                <a:solidFill>
                  <a:schemeClr val="tx1">
                    <a:lumMod val="75000"/>
                    <a:lumOff val="25000"/>
                  </a:schemeClr>
                </a:solidFill>
              </a:defRPr>
            </a:lvl1pPr>
          </a:lstStyle>
          <a:p>
            <a:fld id="{7ED5AE02-5159-5A40-AAC7-4F14016195AD}" type="datetimeFigureOut">
              <a:rPr lang="en-US" smtClean="0"/>
              <a:pPr/>
              <a:t>08/21/2017</a:t>
            </a:fld>
            <a:endParaRPr lang="en-US"/>
          </a:p>
        </p:txBody>
      </p:sp>
      <p:sp>
        <p:nvSpPr>
          <p:cNvPr id="9" name="Slide Number Placeholder 8"/>
          <p:cNvSpPr>
            <a:spLocks noGrp="1"/>
          </p:cNvSpPr>
          <p:nvPr>
            <p:ph type="sldNum" sz="quarter" idx="12"/>
          </p:nvPr>
        </p:nvSpPr>
        <p:spPr>
          <a:xfrm>
            <a:off x="457200" y="4630341"/>
            <a:ext cx="2133600" cy="273844"/>
          </a:xfrm>
          <a:prstGeom prst="rect">
            <a:avLst/>
          </a:prstGeom>
        </p:spPr>
        <p:txBody>
          <a:bodyPr/>
          <a:lstStyle>
            <a:lvl1pPr algn="l">
              <a:defRPr sz="1200">
                <a:solidFill>
                  <a:schemeClr val="tx1">
                    <a:lumMod val="75000"/>
                    <a:lumOff val="25000"/>
                  </a:schemeClr>
                </a:solidFill>
              </a:defRPr>
            </a:lvl1pPr>
          </a:lstStyle>
          <a:p>
            <a:fld id="{28AD5CC1-8BD8-1C4E-BF33-B2FEFF5F5E50}" type="slidenum">
              <a:rPr lang="en-US" smtClean="0"/>
              <a:pPr/>
              <a:t>‹#›</a:t>
            </a:fld>
            <a:endParaRPr lang="en-US"/>
          </a:p>
        </p:txBody>
      </p:sp>
    </p:spTree>
    <p:extLst>
      <p:ext uri="{BB962C8B-B14F-4D97-AF65-F5344CB8AC3E}">
        <p14:creationId xmlns:p14="http://schemas.microsoft.com/office/powerpoint/2010/main" val="19487380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stretch>
            <a:fillRect/>
          </a:stretch>
        </p:blipFill>
        <p:spPr>
          <a:xfrm>
            <a:off x="0" y="643"/>
            <a:ext cx="9144000" cy="5142857"/>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57130" y="1170253"/>
            <a:ext cx="7129669"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4560957" y="-110435"/>
            <a:ext cx="22086" cy="5444435"/>
          </a:xfrm>
          <a:prstGeom prst="line">
            <a:avLst/>
          </a:prstGeom>
          <a:ln w="6350">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500337" y="2616643"/>
            <a:ext cx="9865640" cy="0"/>
          </a:xfrm>
          <a:prstGeom prst="line">
            <a:avLst/>
          </a:prstGeom>
          <a:ln w="6350">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73407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3" r:id="rId4"/>
  </p:sldLayoutIdLst>
  <p:txStyles>
    <p:titleStyle>
      <a:lvl1pPr algn="r" defTabSz="457200" rtl="0" eaLnBrk="1" latinLnBrk="0" hangingPunct="1">
        <a:spcBef>
          <a:spcPct val="0"/>
        </a:spcBef>
        <a:buNone/>
        <a:defRPr sz="4000" b="0" i="1" kern="1200">
          <a:solidFill>
            <a:srgbClr val="FFC821"/>
          </a:solidFill>
          <a:latin typeface="Cambria"/>
          <a:ea typeface="+mj-ea"/>
          <a:cs typeface="Cambria"/>
        </a:defRPr>
      </a:lvl1pPr>
    </p:titleStyle>
    <p:body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7712" y="2628323"/>
            <a:ext cx="6400800" cy="1314450"/>
          </a:xfrm>
        </p:spPr>
        <p:txBody>
          <a:bodyPr/>
          <a:lstStyle/>
          <a:p>
            <a:r>
              <a:rPr lang="en-US" dirty="0"/>
              <a:t>Pam Drew and Brett Wood</a:t>
            </a:r>
          </a:p>
          <a:p>
            <a:r>
              <a:rPr lang="en-US" dirty="0"/>
              <a:t>August 22, 2017</a:t>
            </a:r>
          </a:p>
        </p:txBody>
      </p:sp>
      <p:sp>
        <p:nvSpPr>
          <p:cNvPr id="7" name="Title 1"/>
          <p:cNvSpPr>
            <a:spLocks noGrp="1"/>
          </p:cNvSpPr>
          <p:nvPr>
            <p:ph type="ctrTitle"/>
          </p:nvPr>
        </p:nvSpPr>
        <p:spPr>
          <a:xfrm>
            <a:off x="1055255" y="1145238"/>
            <a:ext cx="7266709" cy="1102519"/>
          </a:xfrm>
        </p:spPr>
        <p:txBody>
          <a:bodyPr>
            <a:normAutofit fontScale="90000"/>
          </a:bodyPr>
          <a:lstStyle/>
          <a:p>
            <a:r>
              <a:rPr lang="en-US" dirty="0"/>
              <a:t>Village, Barrio &amp; Beach Area Parking Study</a:t>
            </a:r>
          </a:p>
        </p:txBody>
      </p:sp>
    </p:spTree>
    <p:extLst>
      <p:ext uri="{BB962C8B-B14F-4D97-AF65-F5344CB8AC3E}">
        <p14:creationId xmlns:p14="http://schemas.microsoft.com/office/powerpoint/2010/main" val="312390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96" y="205979"/>
            <a:ext cx="8229600" cy="1248748"/>
          </a:xfrm>
        </p:spPr>
        <p:txBody>
          <a:bodyPr>
            <a:normAutofit/>
          </a:bodyPr>
          <a:lstStyle/>
          <a:p>
            <a:r>
              <a:rPr lang="en-US" sz="3600" dirty="0"/>
              <a:t>Reconfiguration and Curb Lane Management</a:t>
            </a:r>
            <a:endParaRPr lang="en-US" sz="3100" i="0" dirty="0"/>
          </a:p>
        </p:txBody>
      </p:sp>
      <p:sp>
        <p:nvSpPr>
          <p:cNvPr id="3" name="Content Placeholder 2"/>
          <p:cNvSpPr>
            <a:spLocks noGrp="1"/>
          </p:cNvSpPr>
          <p:nvPr>
            <p:ph idx="1"/>
          </p:nvPr>
        </p:nvSpPr>
        <p:spPr>
          <a:xfrm>
            <a:off x="393192" y="1205947"/>
            <a:ext cx="3953521" cy="3766885"/>
          </a:xfrm>
        </p:spPr>
        <p:txBody>
          <a:bodyPr>
            <a:normAutofit fontScale="92500" lnSpcReduction="20000"/>
          </a:bodyPr>
          <a:lstStyle/>
          <a:p>
            <a:r>
              <a:rPr lang="en-US" sz="2600" dirty="0"/>
              <a:t>Review red curbs and driveway closures</a:t>
            </a:r>
          </a:p>
          <a:p>
            <a:r>
              <a:rPr lang="en-US" sz="2600" dirty="0"/>
              <a:t>Consider angled parking and safety tradeoffs</a:t>
            </a:r>
          </a:p>
          <a:p>
            <a:endParaRPr lang="en-US" sz="1100" dirty="0"/>
          </a:p>
          <a:p>
            <a:r>
              <a:rPr lang="en-US" sz="2600" dirty="0"/>
              <a:t>Develop specific curb lane management program</a:t>
            </a:r>
          </a:p>
          <a:p>
            <a:pPr lvl="1"/>
            <a:r>
              <a:rPr lang="en-US" sz="2600" dirty="0"/>
              <a:t>Accommodation for all users</a:t>
            </a:r>
          </a:p>
          <a:p>
            <a:pPr lvl="1"/>
            <a:r>
              <a:rPr lang="en-US" sz="2600" dirty="0"/>
              <a:t>Consideration for ADA parking spaces</a:t>
            </a:r>
          </a:p>
        </p:txBody>
      </p:sp>
      <p:pic>
        <p:nvPicPr>
          <p:cNvPr id="4" name="Picture 3"/>
          <p:cNvPicPr/>
          <p:nvPr/>
        </p:nvPicPr>
        <p:blipFill rotWithShape="1">
          <a:blip r:embed="rId3"/>
          <a:srcRect l="49315"/>
          <a:stretch/>
        </p:blipFill>
        <p:spPr>
          <a:xfrm>
            <a:off x="4823791" y="2941983"/>
            <a:ext cx="4092643" cy="1825549"/>
          </a:xfrm>
          <a:prstGeom prst="rect">
            <a:avLst/>
          </a:prstGeom>
        </p:spPr>
      </p:pic>
    </p:spTree>
    <p:extLst>
      <p:ext uri="{BB962C8B-B14F-4D97-AF65-F5344CB8AC3E}">
        <p14:creationId xmlns:p14="http://schemas.microsoft.com/office/powerpoint/2010/main" val="272900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Parking Time Limits</a:t>
            </a:r>
            <a:endParaRPr lang="en-US" sz="2900" i="0" dirty="0"/>
          </a:p>
        </p:txBody>
      </p:sp>
      <p:sp>
        <p:nvSpPr>
          <p:cNvPr id="7" name="Content Placeholder 2"/>
          <p:cNvSpPr>
            <a:spLocks noGrp="1"/>
          </p:cNvSpPr>
          <p:nvPr>
            <p:ph idx="1"/>
          </p:nvPr>
        </p:nvSpPr>
        <p:spPr>
          <a:xfrm>
            <a:off x="4572000" y="1169354"/>
            <a:ext cx="4486542" cy="3826434"/>
          </a:xfrm>
        </p:spPr>
        <p:txBody>
          <a:bodyPr>
            <a:normAutofit/>
          </a:bodyPr>
          <a:lstStyle/>
          <a:p>
            <a:r>
              <a:rPr lang="en-US" dirty="0"/>
              <a:t>Enforce existing time limits</a:t>
            </a:r>
          </a:p>
          <a:p>
            <a:r>
              <a:rPr lang="en-US" dirty="0"/>
              <a:t>Reduce time restriction for oversize vehicles to 24 </a:t>
            </a:r>
            <a:r>
              <a:rPr lang="en-US" dirty="0" err="1"/>
              <a:t>hrs</a:t>
            </a:r>
            <a:endParaRPr lang="en-US" dirty="0"/>
          </a:p>
          <a:p>
            <a:r>
              <a:rPr lang="en-US" dirty="0"/>
              <a:t>Revise oversized vehicles ordinance</a:t>
            </a:r>
          </a:p>
          <a:p>
            <a:r>
              <a:rPr lang="en-US" dirty="0"/>
              <a:t>Revise overnight parking restrictions in residential areas</a:t>
            </a:r>
          </a:p>
        </p:txBody>
      </p:sp>
      <p:pic>
        <p:nvPicPr>
          <p:cNvPr id="8" name="Picture 7" descr="C:\Users\Adria.Koller\AppData\Local\Microsoft\Windows\INetCache\Content.Word\Carlsbad_OpportunityAreas_TIME_6-28-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08" y="104503"/>
            <a:ext cx="3768363" cy="4891285"/>
          </a:xfrm>
          <a:prstGeom prst="rect">
            <a:avLst/>
          </a:prstGeom>
          <a:noFill/>
          <a:ln>
            <a:noFill/>
          </a:ln>
        </p:spPr>
      </p:pic>
    </p:spTree>
    <p:extLst>
      <p:ext uri="{BB962C8B-B14F-4D97-AF65-F5344CB8AC3E}">
        <p14:creationId xmlns:p14="http://schemas.microsoft.com/office/powerpoint/2010/main" val="843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Enforcement and Ambassadors</a:t>
            </a:r>
            <a:endParaRPr lang="en-US" sz="3100" i="0" dirty="0"/>
          </a:p>
        </p:txBody>
      </p:sp>
      <p:sp>
        <p:nvSpPr>
          <p:cNvPr id="7" name="Content Placeholder 2"/>
          <p:cNvSpPr>
            <a:spLocks noGrp="1"/>
          </p:cNvSpPr>
          <p:nvPr>
            <p:ph idx="1"/>
          </p:nvPr>
        </p:nvSpPr>
        <p:spPr>
          <a:xfrm>
            <a:off x="393192" y="1434300"/>
            <a:ext cx="4101895" cy="3854925"/>
          </a:xfrm>
        </p:spPr>
        <p:txBody>
          <a:bodyPr>
            <a:normAutofit/>
          </a:bodyPr>
          <a:lstStyle/>
          <a:p>
            <a:r>
              <a:rPr lang="en-US" dirty="0"/>
              <a:t>Proactive, sporadic enforcement patterns</a:t>
            </a:r>
          </a:p>
          <a:p>
            <a:endParaRPr lang="en-US" dirty="0"/>
          </a:p>
          <a:p>
            <a:r>
              <a:rPr lang="en-US" dirty="0"/>
              <a:t>Extend enforcement hours to 8 p.m.</a:t>
            </a:r>
          </a:p>
          <a:p>
            <a:endParaRPr lang="en-US" sz="1000" dirty="0"/>
          </a:p>
          <a:p>
            <a:r>
              <a:rPr lang="en-US" dirty="0"/>
              <a:t>Graduated fine structure</a:t>
            </a:r>
          </a:p>
          <a:p>
            <a:endParaRPr lang="en-US" dirty="0"/>
          </a:p>
        </p:txBody>
      </p:sp>
      <p:sp>
        <p:nvSpPr>
          <p:cNvPr id="4" name="Content Placeholder 2"/>
          <p:cNvSpPr txBox="1">
            <a:spLocks/>
          </p:cNvSpPr>
          <p:nvPr/>
        </p:nvSpPr>
        <p:spPr>
          <a:xfrm>
            <a:off x="4696740" y="1434300"/>
            <a:ext cx="4216524" cy="3722405"/>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Enforcement officers act as ambassadors</a:t>
            </a:r>
          </a:p>
          <a:p>
            <a:endParaRPr lang="en-US" dirty="0"/>
          </a:p>
          <a:p>
            <a:r>
              <a:rPr lang="en-US" dirty="0"/>
              <a:t>Evaluate enforcement resources and strategies</a:t>
            </a:r>
          </a:p>
          <a:p>
            <a:endParaRPr lang="en-US" dirty="0"/>
          </a:p>
          <a:p>
            <a:endParaRPr lang="en-US" dirty="0"/>
          </a:p>
        </p:txBody>
      </p:sp>
    </p:spTree>
    <p:extLst>
      <p:ext uri="{BB962C8B-B14F-4D97-AF65-F5344CB8AC3E}">
        <p14:creationId xmlns:p14="http://schemas.microsoft.com/office/powerpoint/2010/main" val="2651987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Shared and Leased </a:t>
            </a:r>
            <a:br>
              <a:rPr lang="en-US" dirty="0"/>
            </a:br>
            <a:r>
              <a:rPr lang="en-US" dirty="0"/>
              <a:t>Parking</a:t>
            </a:r>
            <a:endParaRPr lang="en-US" sz="2900" i="0" dirty="0"/>
          </a:p>
        </p:txBody>
      </p:sp>
      <p:sp>
        <p:nvSpPr>
          <p:cNvPr id="7" name="Content Placeholder 2"/>
          <p:cNvSpPr>
            <a:spLocks noGrp="1"/>
          </p:cNvSpPr>
          <p:nvPr>
            <p:ph idx="1"/>
          </p:nvPr>
        </p:nvSpPr>
        <p:spPr>
          <a:xfrm>
            <a:off x="4572000" y="1240077"/>
            <a:ext cx="4477996" cy="2267211"/>
          </a:xfrm>
        </p:spPr>
        <p:txBody>
          <a:bodyPr>
            <a:normAutofit fontScale="77500" lnSpcReduction="20000"/>
          </a:bodyPr>
          <a:lstStyle/>
          <a:p>
            <a:r>
              <a:rPr lang="en-US" dirty="0"/>
              <a:t>Optional participation</a:t>
            </a:r>
          </a:p>
          <a:p>
            <a:r>
              <a:rPr lang="en-US" dirty="0"/>
              <a:t>Flexibility over time</a:t>
            </a:r>
          </a:p>
          <a:p>
            <a:r>
              <a:rPr lang="en-US" dirty="0"/>
              <a:t>Actively broker lease agreements</a:t>
            </a:r>
          </a:p>
          <a:p>
            <a:r>
              <a:rPr lang="en-US" dirty="0"/>
              <a:t>Liability insurance</a:t>
            </a:r>
          </a:p>
          <a:p>
            <a:r>
              <a:rPr lang="en-US" dirty="0"/>
              <a:t>Revise distance requirement in Village</a:t>
            </a:r>
          </a:p>
          <a:p>
            <a:endParaRPr lang="en-US" dirty="0"/>
          </a:p>
          <a:p>
            <a:endParaRPr lang="en-US" dirty="0"/>
          </a:p>
        </p:txBody>
      </p:sp>
      <p:pic>
        <p:nvPicPr>
          <p:cNvPr id="4" name="Picture 3" descr="C:\Users\Adria.Koller\AppData\Local\Microsoft\Windows\INetCache\Content.Word\Carlsbad_OpportunityAreas_SHARED_6-28-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896" y="205979"/>
            <a:ext cx="3809448" cy="4797296"/>
          </a:xfrm>
          <a:prstGeom prst="rect">
            <a:avLst/>
          </a:prstGeom>
          <a:noFill/>
          <a:ln>
            <a:noFill/>
          </a:ln>
        </p:spPr>
      </p:pic>
      <p:pic>
        <p:nvPicPr>
          <p:cNvPr id="5" name="Picture 4" descr="C:\Users\Adria.Koller\AppData\Local\Microsoft\Windows\INetCache\Content.Word\Parking.6.1.2017x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1916" y="3319398"/>
            <a:ext cx="3545580" cy="1683878"/>
          </a:xfrm>
          <a:prstGeom prst="rect">
            <a:avLst/>
          </a:prstGeom>
          <a:noFill/>
          <a:ln>
            <a:noFill/>
          </a:ln>
        </p:spPr>
      </p:pic>
    </p:spTree>
    <p:extLst>
      <p:ext uri="{BB962C8B-B14F-4D97-AF65-F5344CB8AC3E}">
        <p14:creationId xmlns:p14="http://schemas.microsoft.com/office/powerpoint/2010/main" val="2496318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In-Lieu Fees</a:t>
            </a:r>
            <a:endParaRPr lang="en-US" sz="2900" i="0" dirty="0"/>
          </a:p>
        </p:txBody>
      </p:sp>
      <p:sp>
        <p:nvSpPr>
          <p:cNvPr id="7" name="Content Placeholder 2"/>
          <p:cNvSpPr>
            <a:spLocks noGrp="1"/>
          </p:cNvSpPr>
          <p:nvPr>
            <p:ph idx="1"/>
          </p:nvPr>
        </p:nvSpPr>
        <p:spPr>
          <a:xfrm>
            <a:off x="4572000" y="1623701"/>
            <a:ext cx="4572000" cy="3597909"/>
          </a:xfrm>
        </p:spPr>
        <p:txBody>
          <a:bodyPr>
            <a:normAutofit/>
          </a:bodyPr>
          <a:lstStyle/>
          <a:p>
            <a:r>
              <a:rPr lang="en-US" dirty="0"/>
              <a:t>Use regulations to encourage participation</a:t>
            </a:r>
          </a:p>
          <a:p>
            <a:r>
              <a:rPr lang="en-US" dirty="0"/>
              <a:t>Fund shared and leased parking</a:t>
            </a:r>
          </a:p>
          <a:p>
            <a:r>
              <a:rPr lang="en-US" dirty="0"/>
              <a:t>Maintain the current rate</a:t>
            </a:r>
          </a:p>
        </p:txBody>
      </p:sp>
      <p:pic>
        <p:nvPicPr>
          <p:cNvPr id="4" name="Picture 3" descr="C:\Users\Adria.Koller\AppData\Local\Microsoft\Windows\INetCache\Content.Word\Carlsbad_OpportunityAreas_IN-LIEU_6-28-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896" y="81015"/>
            <a:ext cx="3820478" cy="4943661"/>
          </a:xfrm>
          <a:prstGeom prst="rect">
            <a:avLst/>
          </a:prstGeom>
          <a:noFill/>
          <a:ln>
            <a:noFill/>
          </a:ln>
        </p:spPr>
      </p:pic>
    </p:spTree>
    <p:extLst>
      <p:ext uri="{BB962C8B-B14F-4D97-AF65-F5344CB8AC3E}">
        <p14:creationId xmlns:p14="http://schemas.microsoft.com/office/powerpoint/2010/main" val="121705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Reduced Parking Requirements</a:t>
            </a:r>
            <a:endParaRPr lang="en-US" sz="3100" i="0" dirty="0"/>
          </a:p>
        </p:txBody>
      </p:sp>
      <p:sp>
        <p:nvSpPr>
          <p:cNvPr id="7" name="Content Placeholder 2"/>
          <p:cNvSpPr>
            <a:spLocks noGrp="1"/>
          </p:cNvSpPr>
          <p:nvPr>
            <p:ph idx="1"/>
          </p:nvPr>
        </p:nvSpPr>
        <p:spPr>
          <a:xfrm>
            <a:off x="393192" y="1627789"/>
            <a:ext cx="4110441" cy="3515711"/>
          </a:xfrm>
        </p:spPr>
        <p:txBody>
          <a:bodyPr>
            <a:normAutofit/>
          </a:bodyPr>
          <a:lstStyle/>
          <a:p>
            <a:r>
              <a:rPr lang="en-US" dirty="0"/>
              <a:t>Adopt rates in the Draft Village and Barrio Master Plan</a:t>
            </a:r>
          </a:p>
        </p:txBody>
      </p:sp>
      <p:sp>
        <p:nvSpPr>
          <p:cNvPr id="6" name="Content Placeholder 2"/>
          <p:cNvSpPr txBox="1">
            <a:spLocks/>
          </p:cNvSpPr>
          <p:nvPr/>
        </p:nvSpPr>
        <p:spPr>
          <a:xfrm>
            <a:off x="4715940" y="1613731"/>
            <a:ext cx="4110441" cy="3515711"/>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Monitor implementation and demand</a:t>
            </a:r>
          </a:p>
        </p:txBody>
      </p:sp>
    </p:spTree>
    <p:extLst>
      <p:ext uri="{BB962C8B-B14F-4D97-AF65-F5344CB8AC3E}">
        <p14:creationId xmlns:p14="http://schemas.microsoft.com/office/powerpoint/2010/main" val="403036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759" y="205979"/>
            <a:ext cx="8229600" cy="857250"/>
          </a:xfrm>
        </p:spPr>
        <p:txBody>
          <a:bodyPr>
            <a:normAutofit/>
          </a:bodyPr>
          <a:lstStyle/>
          <a:p>
            <a:r>
              <a:rPr lang="en-US" dirty="0"/>
              <a:t>Parking Wayfinding</a:t>
            </a:r>
            <a:endParaRPr lang="en-US" sz="3100" i="0" dirty="0"/>
          </a:p>
        </p:txBody>
      </p:sp>
      <p:sp>
        <p:nvSpPr>
          <p:cNvPr id="7" name="Content Placeholder 2"/>
          <p:cNvSpPr>
            <a:spLocks noGrp="1"/>
          </p:cNvSpPr>
          <p:nvPr>
            <p:ph idx="1"/>
          </p:nvPr>
        </p:nvSpPr>
        <p:spPr>
          <a:xfrm>
            <a:off x="794759" y="1674110"/>
            <a:ext cx="3777242" cy="2996258"/>
          </a:xfrm>
        </p:spPr>
        <p:txBody>
          <a:bodyPr>
            <a:normAutofit/>
          </a:bodyPr>
          <a:lstStyle/>
          <a:p>
            <a:r>
              <a:rPr lang="en-US" dirty="0"/>
              <a:t>Smartphone applications</a:t>
            </a:r>
          </a:p>
          <a:p>
            <a:r>
              <a:rPr lang="en-US" dirty="0"/>
              <a:t>Interactive parking map on website</a:t>
            </a:r>
          </a:p>
          <a:p>
            <a:r>
              <a:rPr lang="en-US" dirty="0"/>
              <a:t>Additional themed </a:t>
            </a:r>
            <a:br>
              <a:rPr lang="en-US" dirty="0"/>
            </a:br>
            <a:r>
              <a:rPr lang="en-US" dirty="0"/>
              <a:t>signage</a:t>
            </a:r>
          </a:p>
        </p:txBody>
      </p:sp>
      <p:grpSp>
        <p:nvGrpSpPr>
          <p:cNvPr id="3" name="Group 2"/>
          <p:cNvGrpSpPr/>
          <p:nvPr/>
        </p:nvGrpSpPr>
        <p:grpSpPr>
          <a:xfrm>
            <a:off x="7739520" y="1042744"/>
            <a:ext cx="925915" cy="4100756"/>
            <a:chOff x="595237" y="-78437"/>
            <a:chExt cx="1179068" cy="5221937"/>
          </a:xfrm>
        </p:grpSpPr>
        <p:pic>
          <p:nvPicPr>
            <p:cNvPr id="5" name="Picture 4"/>
            <p:cNvPicPr>
              <a:picLocks noChangeAspect="1"/>
            </p:cNvPicPr>
            <p:nvPr/>
          </p:nvPicPr>
          <p:blipFill>
            <a:blip r:embed="rId3"/>
            <a:stretch>
              <a:fillRect/>
            </a:stretch>
          </p:blipFill>
          <p:spPr>
            <a:xfrm>
              <a:off x="595237" y="-78437"/>
              <a:ext cx="1179068" cy="5143500"/>
            </a:xfrm>
            <a:prstGeom prst="rect">
              <a:avLst/>
            </a:prstGeom>
          </p:spPr>
        </p:pic>
        <p:pic>
          <p:nvPicPr>
            <p:cNvPr id="6" name="Picture 5"/>
            <p:cNvPicPr>
              <a:picLocks noChangeAspect="1"/>
            </p:cNvPicPr>
            <p:nvPr/>
          </p:nvPicPr>
          <p:blipFill rotWithShape="1">
            <a:blip r:embed="rId3"/>
            <a:srcRect t="78588"/>
            <a:stretch/>
          </p:blipFill>
          <p:spPr>
            <a:xfrm>
              <a:off x="595237" y="4042161"/>
              <a:ext cx="1179068" cy="1101339"/>
            </a:xfrm>
            <a:prstGeom prst="rect">
              <a:avLst/>
            </a:prstGeom>
          </p:spPr>
        </p:pic>
      </p:grpSp>
    </p:spTree>
    <p:extLst>
      <p:ext uri="{BB962C8B-B14F-4D97-AF65-F5344CB8AC3E}">
        <p14:creationId xmlns:p14="http://schemas.microsoft.com/office/powerpoint/2010/main" val="590135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Supporting Strategies – Transportation Demand Management</a:t>
            </a:r>
            <a:endParaRPr lang="en-US" sz="3100" i="0" dirty="0"/>
          </a:p>
        </p:txBody>
      </p:sp>
      <p:sp>
        <p:nvSpPr>
          <p:cNvPr id="7" name="Content Placeholder 2"/>
          <p:cNvSpPr>
            <a:spLocks noGrp="1"/>
          </p:cNvSpPr>
          <p:nvPr>
            <p:ph idx="1"/>
          </p:nvPr>
        </p:nvSpPr>
        <p:spPr>
          <a:xfrm>
            <a:off x="393192" y="1714725"/>
            <a:ext cx="4019782" cy="3333264"/>
          </a:xfrm>
        </p:spPr>
        <p:txBody>
          <a:bodyPr>
            <a:normAutofit fontScale="92500"/>
          </a:bodyPr>
          <a:lstStyle/>
          <a:p>
            <a:r>
              <a:rPr lang="en-US" dirty="0"/>
              <a:t>Develop and adopt TDM ordinance</a:t>
            </a:r>
          </a:p>
          <a:p>
            <a:r>
              <a:rPr lang="en-US" dirty="0"/>
              <a:t>TDM outreach and encouragement</a:t>
            </a:r>
          </a:p>
          <a:p>
            <a:r>
              <a:rPr lang="en-US" dirty="0"/>
              <a:t>Expand wayfinding signage</a:t>
            </a:r>
          </a:p>
          <a:p>
            <a:r>
              <a:rPr lang="en-US" dirty="0"/>
              <a:t>Circulator transit service</a:t>
            </a:r>
          </a:p>
        </p:txBody>
      </p:sp>
      <p:sp>
        <p:nvSpPr>
          <p:cNvPr id="5" name="Content Placeholder 2"/>
          <p:cNvSpPr txBox="1">
            <a:spLocks/>
          </p:cNvSpPr>
          <p:nvPr/>
        </p:nvSpPr>
        <p:spPr>
          <a:xfrm>
            <a:off x="4537714" y="1677147"/>
            <a:ext cx="4019782" cy="3333264"/>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Improve bike and pedestrian networks</a:t>
            </a:r>
          </a:p>
          <a:p>
            <a:r>
              <a:rPr lang="en-US" dirty="0"/>
              <a:t>Expand bike parking</a:t>
            </a:r>
          </a:p>
          <a:p>
            <a:r>
              <a:rPr lang="en-US" dirty="0"/>
              <a:t>Passenger loading locations/valet services</a:t>
            </a:r>
          </a:p>
        </p:txBody>
      </p:sp>
    </p:spTree>
    <p:extLst>
      <p:ext uri="{BB962C8B-B14F-4D97-AF65-F5344CB8AC3E}">
        <p14:creationId xmlns:p14="http://schemas.microsoft.com/office/powerpoint/2010/main" val="2653884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591975" y="1063229"/>
            <a:ext cx="3980025" cy="3985849"/>
          </a:xfrm>
        </p:spPr>
        <p:txBody>
          <a:bodyPr>
            <a:normAutofit/>
          </a:bodyPr>
          <a:lstStyle/>
          <a:p>
            <a:r>
              <a:rPr lang="en-US" dirty="0"/>
              <a:t>Take input from public, Planning Commission, and City Council until </a:t>
            </a:r>
            <a:br>
              <a:rPr lang="en-US" dirty="0"/>
            </a:br>
            <a:r>
              <a:rPr lang="en-US" dirty="0"/>
              <a:t>August 31</a:t>
            </a:r>
          </a:p>
          <a:p>
            <a:r>
              <a:rPr lang="en-US" dirty="0"/>
              <a:t>Incorporate comments as needed</a:t>
            </a:r>
          </a:p>
        </p:txBody>
      </p:sp>
      <p:sp>
        <p:nvSpPr>
          <p:cNvPr id="4" name="Content Placeholder 2"/>
          <p:cNvSpPr txBox="1">
            <a:spLocks/>
          </p:cNvSpPr>
          <p:nvPr/>
        </p:nvSpPr>
        <p:spPr>
          <a:xfrm>
            <a:off x="4794191" y="1063229"/>
            <a:ext cx="4078139" cy="398584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600"/>
              </a:spcAft>
              <a:buClrTx/>
              <a:buSzTx/>
              <a:buFont typeface="Arial"/>
              <a:buChar char="•"/>
              <a:tabLst/>
              <a:defRPr/>
            </a:pPr>
            <a:r>
              <a:rPr kumimoji="0" lang="en-US" sz="2800" b="0" i="0" u="none" strike="noStrike" kern="1200" cap="none" spc="0" normalizeH="0" baseline="0" noProof="0" dirty="0">
                <a:ln>
                  <a:noFill/>
                </a:ln>
                <a:solidFill>
                  <a:srgbClr val="D9D9D9"/>
                </a:solidFill>
                <a:effectLst/>
                <a:uLnTx/>
                <a:uFillTx/>
                <a:latin typeface="Calibri"/>
                <a:ea typeface="+mn-ea"/>
                <a:cs typeface="+mn-cs"/>
              </a:rPr>
              <a:t>Return Final Parking Management Plan to Council September 2017 for acceptance</a:t>
            </a:r>
          </a:p>
          <a:p>
            <a:pPr marL="342900" marR="0" lvl="0" indent="-342900" algn="l" defTabSz="457200" rtl="0" eaLnBrk="1" fontAlgn="auto" latinLnBrk="0" hangingPunct="1">
              <a:lnSpc>
                <a:spcPct val="100000"/>
              </a:lnSpc>
              <a:spcBef>
                <a:spcPts val="0"/>
              </a:spcBef>
              <a:spcAft>
                <a:spcPts val="600"/>
              </a:spcAft>
              <a:buClrTx/>
              <a:buSzTx/>
              <a:buFont typeface="Arial"/>
              <a:buChar char="•"/>
              <a:tabLst/>
              <a:defRPr/>
            </a:pPr>
            <a:r>
              <a:rPr lang="en-US" dirty="0">
                <a:latin typeface="Calibri"/>
              </a:rPr>
              <a:t>Incorporate Final Parking Management Plan recommendations into the Draft Village and Barrio Master Plan</a:t>
            </a:r>
            <a:endParaRPr kumimoji="0" lang="en-US" sz="2800" b="0" i="0" u="none" strike="noStrike" kern="1200" cap="none" spc="0" normalizeH="0" baseline="0" noProof="0" dirty="0">
              <a:ln>
                <a:noFill/>
              </a:ln>
              <a:solidFill>
                <a:srgbClr val="D9D9D9"/>
              </a:solidFill>
              <a:effectLst/>
              <a:uLnTx/>
              <a:uFillTx/>
              <a:latin typeface="Calibri"/>
              <a:ea typeface="+mn-ea"/>
              <a:cs typeface="+mn-cs"/>
            </a:endParaRPr>
          </a:p>
        </p:txBody>
      </p:sp>
    </p:spTree>
    <p:extLst>
      <p:ext uri="{BB962C8B-B14F-4D97-AF65-F5344CB8AC3E}">
        <p14:creationId xmlns:p14="http://schemas.microsoft.com/office/powerpoint/2010/main" val="3612047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endParaRPr lang="en-US" dirty="0"/>
          </a:p>
        </p:txBody>
      </p:sp>
    </p:spTree>
    <p:extLst>
      <p:ext uri="{BB962C8B-B14F-4D97-AF65-F5344CB8AC3E}">
        <p14:creationId xmlns:p14="http://schemas.microsoft.com/office/powerpoint/2010/main" val="4124009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550" y="129814"/>
            <a:ext cx="7440926" cy="857250"/>
          </a:xfrm>
        </p:spPr>
        <p:txBody>
          <a:bodyPr/>
          <a:lstStyle/>
          <a:p>
            <a:pPr algn="r"/>
            <a:r>
              <a:rPr lang="en-US" dirty="0"/>
              <a:t>Parking Study Goals</a:t>
            </a:r>
          </a:p>
        </p:txBody>
      </p:sp>
      <p:pic>
        <p:nvPicPr>
          <p:cNvPr id="5" name="Picture 4" descr="C:\Users\Adria.Koller\AppData\Local\Microsoft\Windows\INetCache\Content.Word\CarlsbadStudyAreaMap_6-26-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86" y="238099"/>
            <a:ext cx="3757445" cy="4817351"/>
          </a:xfrm>
          <a:prstGeom prst="rect">
            <a:avLst/>
          </a:prstGeom>
          <a:noFill/>
          <a:ln>
            <a:noFill/>
          </a:ln>
        </p:spPr>
      </p:pic>
      <p:sp>
        <p:nvSpPr>
          <p:cNvPr id="4" name="Content Placeholder 2"/>
          <p:cNvSpPr txBox="1">
            <a:spLocks/>
          </p:cNvSpPr>
          <p:nvPr/>
        </p:nvSpPr>
        <p:spPr>
          <a:xfrm>
            <a:off x="4651513" y="985366"/>
            <a:ext cx="4347014" cy="3946102"/>
          </a:xfrm>
          <a:prstGeom prst="rect">
            <a:avLst/>
          </a:prstGeom>
        </p:spPr>
        <p:txBody>
          <a:bodyPr>
            <a:normAutofit fontScale="92500"/>
          </a:bodyPr>
          <a:lst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600" dirty="0"/>
              <a:t>Make parking more convenient </a:t>
            </a:r>
          </a:p>
          <a:p>
            <a:pPr marL="457200" indent="-457200">
              <a:buFont typeface="Arial" panose="020B0604020202020204" pitchFamily="34" charset="0"/>
              <a:buChar char="•"/>
            </a:pPr>
            <a:r>
              <a:rPr lang="en-US" sz="2600" dirty="0"/>
              <a:t>Efficient use of existing supply </a:t>
            </a:r>
          </a:p>
          <a:p>
            <a:pPr marL="457200" indent="-457200">
              <a:buFont typeface="Arial" panose="020B0604020202020204" pitchFamily="34" charset="0"/>
              <a:buChar char="•"/>
            </a:pPr>
            <a:r>
              <a:rPr lang="en-US" sz="2600" dirty="0"/>
              <a:t>Support future parking needs</a:t>
            </a:r>
          </a:p>
          <a:p>
            <a:pPr marL="457200" indent="-457200">
              <a:buFont typeface="Arial" panose="020B0604020202020204" pitchFamily="34" charset="0"/>
              <a:buChar char="•"/>
            </a:pPr>
            <a:r>
              <a:rPr lang="en-US" sz="2600" dirty="0"/>
              <a:t>Explore alternative transportation options</a:t>
            </a:r>
          </a:p>
          <a:p>
            <a:pPr marL="457200" indent="-457200">
              <a:buFont typeface="Arial" panose="020B0604020202020204" pitchFamily="34" charset="0"/>
              <a:buChar char="•"/>
            </a:pPr>
            <a:r>
              <a:rPr lang="en-US" sz="2600" dirty="0"/>
              <a:t>Support the Village and Barrio Master Plan vision</a:t>
            </a:r>
          </a:p>
          <a:p>
            <a:endParaRPr lang="en-US" dirty="0"/>
          </a:p>
        </p:txBody>
      </p:sp>
    </p:spTree>
    <p:extLst>
      <p:ext uri="{BB962C8B-B14F-4D97-AF65-F5344CB8AC3E}">
        <p14:creationId xmlns:p14="http://schemas.microsoft.com/office/powerpoint/2010/main" val="3000120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060" y="59152"/>
            <a:ext cx="7440926" cy="857250"/>
          </a:xfrm>
        </p:spPr>
        <p:txBody>
          <a:bodyPr/>
          <a:lstStyle/>
          <a:p>
            <a:pPr algn="r"/>
            <a:r>
              <a:rPr lang="en-US" dirty="0"/>
              <a:t>Study Process (to date)</a:t>
            </a:r>
          </a:p>
        </p:txBody>
      </p:sp>
      <p:graphicFrame>
        <p:nvGraphicFramePr>
          <p:cNvPr id="4" name="Diagram 3"/>
          <p:cNvGraphicFramePr/>
          <p:nvPr>
            <p:extLst/>
          </p:nvPr>
        </p:nvGraphicFramePr>
        <p:xfrm>
          <a:off x="131007" y="916402"/>
          <a:ext cx="4374732" cy="3986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204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060" y="59152"/>
            <a:ext cx="7440926" cy="857250"/>
          </a:xfrm>
        </p:spPr>
        <p:txBody>
          <a:bodyPr/>
          <a:lstStyle/>
          <a:p>
            <a:pPr algn="r"/>
            <a:r>
              <a:rPr lang="en-US" dirty="0"/>
              <a:t>Public Outreach</a:t>
            </a:r>
          </a:p>
        </p:txBody>
      </p:sp>
      <p:sp>
        <p:nvSpPr>
          <p:cNvPr id="3" name="Content Placeholder 2"/>
          <p:cNvSpPr>
            <a:spLocks noGrp="1"/>
          </p:cNvSpPr>
          <p:nvPr>
            <p:ph idx="1"/>
          </p:nvPr>
        </p:nvSpPr>
        <p:spPr>
          <a:xfrm>
            <a:off x="393192" y="728513"/>
            <a:ext cx="4006530" cy="4066414"/>
          </a:xfrm>
        </p:spPr>
        <p:txBody>
          <a:bodyPr>
            <a:normAutofit/>
          </a:bodyPr>
          <a:lstStyle/>
          <a:p>
            <a:r>
              <a:rPr lang="en-US" dirty="0"/>
              <a:t>4,420 postcard mailings </a:t>
            </a:r>
          </a:p>
          <a:p>
            <a:r>
              <a:rPr lang="en-US" dirty="0"/>
              <a:t>12 Neighborhood &amp; Community meetings</a:t>
            </a:r>
          </a:p>
          <a:p>
            <a:r>
              <a:rPr lang="en-US" dirty="0"/>
              <a:t>825 online survey responses</a:t>
            </a:r>
          </a:p>
          <a:p>
            <a:r>
              <a:rPr lang="en-US" dirty="0"/>
              <a:t>2,139 on-site survey responses</a:t>
            </a:r>
          </a:p>
        </p:txBody>
      </p:sp>
      <p:sp>
        <p:nvSpPr>
          <p:cNvPr id="6" name="Content Placeholder 2"/>
          <p:cNvSpPr txBox="1">
            <a:spLocks/>
          </p:cNvSpPr>
          <p:nvPr/>
        </p:nvSpPr>
        <p:spPr>
          <a:xfrm>
            <a:off x="4706774" y="791142"/>
            <a:ext cx="4006530" cy="4066413"/>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90 attendees at Public Workshop</a:t>
            </a:r>
          </a:p>
          <a:p>
            <a:r>
              <a:rPr lang="en-US" dirty="0"/>
              <a:t>Facebook ad reaching 10,997 people</a:t>
            </a:r>
          </a:p>
          <a:p>
            <a:r>
              <a:rPr lang="en-US" dirty="0"/>
              <a:t>Twitter post reaching 8,000 people</a:t>
            </a:r>
          </a:p>
          <a:p>
            <a:r>
              <a:rPr lang="en-US" dirty="0"/>
              <a:t>E-newsletter to 662 people</a:t>
            </a:r>
          </a:p>
        </p:txBody>
      </p:sp>
    </p:spTree>
    <p:extLst>
      <p:ext uri="{BB962C8B-B14F-4D97-AF65-F5344CB8AC3E}">
        <p14:creationId xmlns:p14="http://schemas.microsoft.com/office/powerpoint/2010/main" val="1596832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060" y="59152"/>
            <a:ext cx="7440926" cy="857250"/>
          </a:xfrm>
        </p:spPr>
        <p:txBody>
          <a:bodyPr/>
          <a:lstStyle/>
          <a:p>
            <a:pPr algn="r"/>
            <a:r>
              <a:rPr lang="en-US" dirty="0"/>
              <a:t>Public Comment Themes</a:t>
            </a:r>
          </a:p>
        </p:txBody>
      </p:sp>
      <p:sp>
        <p:nvSpPr>
          <p:cNvPr id="3" name="Content Placeholder 2"/>
          <p:cNvSpPr>
            <a:spLocks noGrp="1"/>
          </p:cNvSpPr>
          <p:nvPr>
            <p:ph idx="1"/>
          </p:nvPr>
        </p:nvSpPr>
        <p:spPr>
          <a:xfrm>
            <a:off x="367469" y="1179448"/>
            <a:ext cx="4100619" cy="4227098"/>
          </a:xfrm>
        </p:spPr>
        <p:txBody>
          <a:bodyPr>
            <a:normAutofit/>
          </a:bodyPr>
          <a:lstStyle/>
          <a:p>
            <a:r>
              <a:rPr lang="en-US" dirty="0"/>
              <a:t>Safety of pedestrians and cyclists</a:t>
            </a:r>
          </a:p>
          <a:p>
            <a:r>
              <a:rPr lang="en-US" dirty="0"/>
              <a:t>Meeting the needs of persons with disabilities</a:t>
            </a:r>
          </a:p>
          <a:p>
            <a:r>
              <a:rPr lang="en-US" dirty="0"/>
              <a:t>Parking in-lieu fee amount</a:t>
            </a:r>
          </a:p>
        </p:txBody>
      </p:sp>
      <p:sp>
        <p:nvSpPr>
          <p:cNvPr id="6" name="Content Placeholder 2"/>
          <p:cNvSpPr txBox="1">
            <a:spLocks/>
          </p:cNvSpPr>
          <p:nvPr/>
        </p:nvSpPr>
        <p:spPr>
          <a:xfrm>
            <a:off x="4706774" y="1179448"/>
            <a:ext cx="4207212" cy="4066413"/>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Shuttle or trolley service</a:t>
            </a:r>
          </a:p>
          <a:p>
            <a:r>
              <a:rPr lang="en-US" dirty="0"/>
              <a:t>Plan adaptability</a:t>
            </a:r>
          </a:p>
          <a:p>
            <a:r>
              <a:rPr lang="en-US" dirty="0"/>
              <a:t>Parking garage</a:t>
            </a:r>
          </a:p>
          <a:p>
            <a:r>
              <a:rPr lang="en-US" dirty="0"/>
              <a:t>Paid parking concerns</a:t>
            </a:r>
          </a:p>
        </p:txBody>
      </p:sp>
    </p:spTree>
    <p:extLst>
      <p:ext uri="{BB962C8B-B14F-4D97-AF65-F5344CB8AC3E}">
        <p14:creationId xmlns:p14="http://schemas.microsoft.com/office/powerpoint/2010/main" val="2934559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060" y="59152"/>
            <a:ext cx="7440926" cy="857250"/>
          </a:xfrm>
        </p:spPr>
        <p:txBody>
          <a:bodyPr/>
          <a:lstStyle/>
          <a:p>
            <a:pPr algn="r"/>
            <a:r>
              <a:rPr lang="en-US" dirty="0"/>
              <a:t>Public Comment Themes</a:t>
            </a:r>
          </a:p>
        </p:txBody>
      </p:sp>
      <p:sp>
        <p:nvSpPr>
          <p:cNvPr id="3" name="Content Placeholder 2"/>
          <p:cNvSpPr>
            <a:spLocks noGrp="1"/>
          </p:cNvSpPr>
          <p:nvPr>
            <p:ph idx="1"/>
          </p:nvPr>
        </p:nvSpPr>
        <p:spPr>
          <a:xfrm>
            <a:off x="367469" y="1179448"/>
            <a:ext cx="4100619" cy="4227098"/>
          </a:xfrm>
        </p:spPr>
        <p:txBody>
          <a:bodyPr>
            <a:normAutofit/>
          </a:bodyPr>
          <a:lstStyle/>
          <a:p>
            <a:r>
              <a:rPr lang="en-US" dirty="0"/>
              <a:t>Oversized vehicles</a:t>
            </a:r>
          </a:p>
          <a:p>
            <a:r>
              <a:rPr lang="en-US" dirty="0"/>
              <a:t>Residential permits</a:t>
            </a:r>
          </a:p>
          <a:p>
            <a:r>
              <a:rPr lang="en-US" dirty="0"/>
              <a:t>Too many cars in area</a:t>
            </a:r>
          </a:p>
          <a:p>
            <a:r>
              <a:rPr lang="en-US" dirty="0"/>
              <a:t>No parking problem</a:t>
            </a:r>
          </a:p>
          <a:p>
            <a:endParaRPr lang="en-US" dirty="0"/>
          </a:p>
          <a:p>
            <a:pPr marL="0" indent="0">
              <a:buNone/>
            </a:pPr>
            <a:endParaRPr lang="en-US" dirty="0"/>
          </a:p>
        </p:txBody>
      </p:sp>
      <p:sp>
        <p:nvSpPr>
          <p:cNvPr id="6" name="Content Placeholder 2"/>
          <p:cNvSpPr txBox="1">
            <a:spLocks/>
          </p:cNvSpPr>
          <p:nvPr/>
        </p:nvSpPr>
        <p:spPr>
          <a:xfrm>
            <a:off x="4706774" y="1179448"/>
            <a:ext cx="4207212" cy="4066413"/>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p>
        </p:txBody>
      </p:sp>
      <p:sp>
        <p:nvSpPr>
          <p:cNvPr id="5" name="Content Placeholder 2"/>
          <p:cNvSpPr txBox="1">
            <a:spLocks/>
          </p:cNvSpPr>
          <p:nvPr/>
        </p:nvSpPr>
        <p:spPr>
          <a:xfrm>
            <a:off x="4705158" y="1179448"/>
            <a:ext cx="4100619" cy="4227098"/>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Enhanced enforcement</a:t>
            </a:r>
          </a:p>
          <a:p>
            <a:r>
              <a:rPr lang="en-US" dirty="0"/>
              <a:t>Viability of shared parking</a:t>
            </a:r>
          </a:p>
          <a:p>
            <a:pPr marL="0" indent="0">
              <a:buNone/>
            </a:pPr>
            <a:endParaRPr lang="en-US" dirty="0"/>
          </a:p>
          <a:p>
            <a:pPr marL="0" indent="0">
              <a:buFont typeface="Arial"/>
              <a:buNone/>
            </a:pPr>
            <a:endParaRPr lang="en-US" dirty="0"/>
          </a:p>
        </p:txBody>
      </p:sp>
    </p:spTree>
    <p:extLst>
      <p:ext uri="{BB962C8B-B14F-4D97-AF65-F5344CB8AC3E}">
        <p14:creationId xmlns:p14="http://schemas.microsoft.com/office/powerpoint/2010/main" val="25505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Parking Conditions - Results</a:t>
            </a:r>
          </a:p>
        </p:txBody>
      </p:sp>
      <p:graphicFrame>
        <p:nvGraphicFramePr>
          <p:cNvPr id="7" name="Content Placeholder 4"/>
          <p:cNvGraphicFramePr>
            <a:graphicFrameLocks/>
          </p:cNvGraphicFramePr>
          <p:nvPr>
            <p:extLst>
              <p:ext uri="{D42A27DB-BD31-4B8C-83A1-F6EECF244321}">
                <p14:modId xmlns:p14="http://schemas.microsoft.com/office/powerpoint/2010/main" val="142352212"/>
              </p:ext>
            </p:extLst>
          </p:nvPr>
        </p:nvGraphicFramePr>
        <p:xfrm>
          <a:off x="386748" y="1328859"/>
          <a:ext cx="8444735" cy="2965018"/>
        </p:xfrm>
        <a:graphic>
          <a:graphicData uri="http://schemas.openxmlformats.org/drawingml/2006/table">
            <a:tbl>
              <a:tblPr firstRow="1" firstCol="1" bandRow="1"/>
              <a:tblGrid>
                <a:gridCol w="4008263">
                  <a:extLst>
                    <a:ext uri="{9D8B030D-6E8A-4147-A177-3AD203B41FA5}">
                      <a16:colId xmlns:a16="http://schemas.microsoft.com/office/drawing/2014/main" xmlns="" val="545129821"/>
                    </a:ext>
                  </a:extLst>
                </a:gridCol>
                <a:gridCol w="2040777">
                  <a:extLst>
                    <a:ext uri="{9D8B030D-6E8A-4147-A177-3AD203B41FA5}">
                      <a16:colId xmlns:a16="http://schemas.microsoft.com/office/drawing/2014/main" xmlns="" val="4167479927"/>
                    </a:ext>
                  </a:extLst>
                </a:gridCol>
                <a:gridCol w="2395695">
                  <a:extLst>
                    <a:ext uri="{9D8B030D-6E8A-4147-A177-3AD203B41FA5}">
                      <a16:colId xmlns:a16="http://schemas.microsoft.com/office/drawing/2014/main" xmlns="" val="892750864"/>
                    </a:ext>
                  </a:extLst>
                </a:gridCol>
              </a:tblGrid>
              <a:tr h="351596">
                <a:tc gridSpan="3">
                  <a:txBody>
                    <a:bodyPr/>
                    <a:lstStyle/>
                    <a:p>
                      <a:pPr marL="0" marR="0" algn="ctr">
                        <a:lnSpc>
                          <a:spcPct val="125000"/>
                        </a:lnSpc>
                        <a:spcBef>
                          <a:spcPts val="600"/>
                        </a:spcBef>
                        <a:spcAft>
                          <a:spcPts val="0"/>
                        </a:spcAft>
                      </a:pPr>
                      <a:r>
                        <a:rPr lang="en-US" sz="1600" b="1" cap="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Parking</a:t>
                      </a:r>
                      <a:r>
                        <a:rPr lang="en-US" sz="1600" b="1" cap="all" baseline="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Occupancy by Scenario (July, weekend 7 p.m.)</a:t>
                      </a:r>
                      <a:endParaRPr lang="en-US" sz="1600" b="1" cap="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8" marR="56168" marT="0" marB="0" anchor="ctr">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pPr marL="0" marR="0" algn="ctr">
                        <a:lnSpc>
                          <a:spcPct val="125000"/>
                        </a:lnSpc>
                        <a:spcBef>
                          <a:spcPts val="600"/>
                        </a:spcBef>
                        <a:spcAft>
                          <a:spcPts val="0"/>
                        </a:spcAft>
                      </a:pPr>
                      <a:endParaRPr lang="en-US" sz="1000" b="1" cap="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8" marR="56168" marT="0" marB="0"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marL="0" marR="0" algn="ctr">
                        <a:lnSpc>
                          <a:spcPct val="125000"/>
                        </a:lnSpc>
                        <a:spcBef>
                          <a:spcPts val="600"/>
                        </a:spcBef>
                        <a:spcAft>
                          <a:spcPts val="0"/>
                        </a:spcAft>
                      </a:pPr>
                      <a:endParaRPr lang="en-US" sz="1000" b="1" cap="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8" marR="56168"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241143942"/>
                  </a:ext>
                </a:extLst>
              </a:tr>
              <a:tr h="849016">
                <a:tc>
                  <a:txBody>
                    <a:bodyPr/>
                    <a:lstStyle/>
                    <a:p>
                      <a:pPr marL="0" marR="0" algn="ctr">
                        <a:lnSpc>
                          <a:spcPct val="125000"/>
                        </a:lnSpc>
                        <a:spcBef>
                          <a:spcPts val="600"/>
                        </a:spcBef>
                        <a:spcAft>
                          <a:spcPts val="0"/>
                        </a:spcAft>
                      </a:pPr>
                      <a:r>
                        <a:rPr lang="en-US" sz="1600" b="1" cap="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Scenario</a:t>
                      </a: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7F27"/>
                    </a:solidFill>
                  </a:tcPr>
                </a:tc>
                <a:tc>
                  <a:txBody>
                    <a:bodyPr/>
                    <a:lstStyle/>
                    <a:p>
                      <a:pPr marL="0" marR="0" algn="ctr">
                        <a:lnSpc>
                          <a:spcPct val="125000"/>
                        </a:lnSpc>
                        <a:spcBef>
                          <a:spcPts val="600"/>
                        </a:spcBef>
                        <a:spcAft>
                          <a:spcPts val="0"/>
                        </a:spcAft>
                      </a:pPr>
                      <a:r>
                        <a:rPr lang="en-US" sz="1600" b="1" cap="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Average Peak Occupancy</a:t>
                      </a: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7F27"/>
                    </a:solidFill>
                  </a:tcPr>
                </a:tc>
                <a:tc>
                  <a:txBody>
                    <a:bodyPr/>
                    <a:lstStyle/>
                    <a:p>
                      <a:pPr marL="0" marR="0" algn="ctr">
                        <a:lnSpc>
                          <a:spcPct val="125000"/>
                        </a:lnSpc>
                        <a:spcBef>
                          <a:spcPts val="600"/>
                        </a:spcBef>
                        <a:spcAft>
                          <a:spcPts val="0"/>
                        </a:spcAft>
                      </a:pPr>
                      <a:r>
                        <a:rPr lang="en-US" sz="1600" b="1" cap="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of Vehicles Parking in Study Area</a:t>
                      </a: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7F27"/>
                    </a:solidFill>
                  </a:tcPr>
                </a:tc>
                <a:extLst>
                  <a:ext uri="{0D108BD9-81ED-4DB2-BD59-A6C34878D82A}">
                    <a16:rowId xmlns:a16="http://schemas.microsoft.com/office/drawing/2014/main" xmlns="" val="619550237"/>
                  </a:ext>
                </a:extLst>
              </a:tr>
              <a:tr h="388276">
                <a:tc>
                  <a:txBody>
                    <a:bodyPr/>
                    <a:lstStyle/>
                    <a:p>
                      <a:pPr marL="0" marR="0" algn="l">
                        <a:lnSpc>
                          <a:spcPct val="125000"/>
                        </a:lnSpc>
                        <a:spcBef>
                          <a:spcPts val="600"/>
                        </a:spcBef>
                        <a:spcAft>
                          <a:spcPts val="0"/>
                        </a:spcAft>
                      </a:pPr>
                      <a:r>
                        <a:rPr lang="en-US" sz="1600" b="1" i="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Existing</a:t>
                      </a: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A036"/>
                    </a:solidFill>
                  </a:tcPr>
                </a:tc>
                <a:tc>
                  <a:txBody>
                    <a:bodyPr/>
                    <a:lstStyle/>
                    <a:p>
                      <a:pPr marL="0" marR="0" algn="ctr">
                        <a:lnSpc>
                          <a:spcPct val="125000"/>
                        </a:lnSpc>
                        <a:spcBef>
                          <a:spcPts val="60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54%</a:t>
                      </a: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60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6,295</a:t>
                      </a: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04393118"/>
                  </a:ext>
                </a:extLst>
              </a:tr>
              <a:tr h="388276">
                <a:tc>
                  <a:txBody>
                    <a:bodyPr/>
                    <a:lstStyle/>
                    <a:p>
                      <a:pPr marL="0" marR="0" algn="l">
                        <a:lnSpc>
                          <a:spcPct val="125000"/>
                        </a:lnSpc>
                        <a:spcBef>
                          <a:spcPts val="600"/>
                        </a:spcBef>
                        <a:spcAft>
                          <a:spcPts val="0"/>
                        </a:spcAft>
                      </a:pPr>
                      <a:r>
                        <a:rPr lang="en-US" sz="1600" b="1" i="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 Buildout (2035) </a:t>
                      </a:r>
                      <a:endPar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A036"/>
                    </a:solidFill>
                  </a:tcPr>
                </a:tc>
                <a:tc>
                  <a:txBody>
                    <a:bodyPr/>
                    <a:lstStyle/>
                    <a:p>
                      <a:pPr marL="0" marR="0" algn="ctr">
                        <a:lnSpc>
                          <a:spcPct val="125000"/>
                        </a:lnSpc>
                        <a:spcBef>
                          <a:spcPts val="60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61 %</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60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7,103</a:t>
                      </a: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4467727"/>
                  </a:ext>
                </a:extLst>
              </a:tr>
              <a:tr h="388276">
                <a:tc>
                  <a:txBody>
                    <a:bodyPr/>
                    <a:lstStyle/>
                    <a:p>
                      <a:pPr marL="0" marR="0" algn="l">
                        <a:lnSpc>
                          <a:spcPct val="125000"/>
                        </a:lnSpc>
                        <a:spcBef>
                          <a:spcPts val="600"/>
                        </a:spcBef>
                        <a:spcAft>
                          <a:spcPts val="0"/>
                        </a:spcAft>
                      </a:pPr>
                      <a:r>
                        <a:rPr lang="en-US" sz="1600" b="1" i="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 Shared Parking (2035)</a:t>
                      </a:r>
                      <a:endPar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A036"/>
                    </a:solidFill>
                  </a:tcPr>
                </a:tc>
                <a:tc>
                  <a:txBody>
                    <a:bodyPr/>
                    <a:lstStyle/>
                    <a:p>
                      <a:pPr marL="0" marR="0" algn="ctr">
                        <a:lnSpc>
                          <a:spcPct val="125000"/>
                        </a:lnSpc>
                        <a:spcBef>
                          <a:spcPts val="60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62 %</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60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7,212</a:t>
                      </a: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07760772"/>
                  </a:ext>
                </a:extLst>
              </a:tr>
              <a:tr h="599578">
                <a:tc>
                  <a:txBody>
                    <a:bodyPr/>
                    <a:lstStyle/>
                    <a:p>
                      <a:pPr marL="0" marR="0" algn="l">
                        <a:lnSpc>
                          <a:spcPct val="125000"/>
                        </a:lnSpc>
                        <a:spcBef>
                          <a:spcPts val="600"/>
                        </a:spcBef>
                        <a:spcAft>
                          <a:spcPts val="0"/>
                        </a:spcAft>
                      </a:pPr>
                      <a:r>
                        <a:rPr lang="en-US" sz="1600" b="1" i="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 New 500-Space Parking Garage (2035)</a:t>
                      </a:r>
                      <a:endPar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A036"/>
                    </a:solidFill>
                  </a:tcPr>
                </a:tc>
                <a:tc>
                  <a:txBody>
                    <a:bodyPr/>
                    <a:lstStyle/>
                    <a:p>
                      <a:pPr marL="0" marR="0" algn="ctr">
                        <a:lnSpc>
                          <a:spcPct val="125000"/>
                        </a:lnSpc>
                        <a:spcBef>
                          <a:spcPts val="60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58 %</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60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7,093</a:t>
                      </a:r>
                    </a:p>
                  </a:txBody>
                  <a:tcPr marL="56168" marR="56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21074086"/>
                  </a:ext>
                </a:extLst>
              </a:tr>
            </a:tbl>
          </a:graphicData>
        </a:graphic>
      </p:graphicFrame>
    </p:spTree>
    <p:extLst>
      <p:ext uri="{BB962C8B-B14F-4D97-AF65-F5344CB8AC3E}">
        <p14:creationId xmlns:p14="http://schemas.microsoft.com/office/powerpoint/2010/main" val="1854506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Parking Management Strategies</a:t>
            </a:r>
          </a:p>
        </p:txBody>
      </p:sp>
      <p:sp>
        <p:nvSpPr>
          <p:cNvPr id="3" name="Content Placeholder 2"/>
          <p:cNvSpPr>
            <a:spLocks noGrp="1"/>
          </p:cNvSpPr>
          <p:nvPr>
            <p:ph idx="1"/>
          </p:nvPr>
        </p:nvSpPr>
        <p:spPr>
          <a:xfrm>
            <a:off x="195236" y="1276274"/>
            <a:ext cx="4290137" cy="3609588"/>
          </a:xfrm>
        </p:spPr>
        <p:txBody>
          <a:bodyPr>
            <a:normAutofit/>
          </a:bodyPr>
          <a:lstStyle/>
          <a:p>
            <a:r>
              <a:rPr lang="en-US" dirty="0"/>
              <a:t>Reconfiguration and curb lane management</a:t>
            </a:r>
          </a:p>
          <a:p>
            <a:r>
              <a:rPr lang="en-US" dirty="0"/>
              <a:t>Parking time limits</a:t>
            </a:r>
          </a:p>
          <a:p>
            <a:r>
              <a:rPr lang="en-US" dirty="0"/>
              <a:t>Enforcement and ambassadors</a:t>
            </a:r>
          </a:p>
          <a:p>
            <a:r>
              <a:rPr lang="en-US" dirty="0"/>
              <a:t>Shared and leased parking</a:t>
            </a:r>
          </a:p>
        </p:txBody>
      </p:sp>
      <p:sp>
        <p:nvSpPr>
          <p:cNvPr id="4" name="Content Placeholder 2"/>
          <p:cNvSpPr txBox="1">
            <a:spLocks/>
          </p:cNvSpPr>
          <p:nvPr/>
        </p:nvSpPr>
        <p:spPr>
          <a:xfrm>
            <a:off x="4764504" y="1274893"/>
            <a:ext cx="4196615" cy="3609588"/>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In-lieu fees</a:t>
            </a:r>
          </a:p>
          <a:p>
            <a:r>
              <a:rPr lang="en-US" dirty="0"/>
              <a:t>Reduced parking requirements</a:t>
            </a:r>
          </a:p>
          <a:p>
            <a:r>
              <a:rPr lang="en-US" dirty="0"/>
              <a:t>Parking wayfinding</a:t>
            </a:r>
          </a:p>
        </p:txBody>
      </p:sp>
    </p:spTree>
    <p:extLst>
      <p:ext uri="{BB962C8B-B14F-4D97-AF65-F5344CB8AC3E}">
        <p14:creationId xmlns:p14="http://schemas.microsoft.com/office/powerpoint/2010/main" val="2221329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Parking Program Structure</a:t>
            </a:r>
          </a:p>
        </p:txBody>
      </p:sp>
      <p:sp>
        <p:nvSpPr>
          <p:cNvPr id="3" name="Content Placeholder 2"/>
          <p:cNvSpPr>
            <a:spLocks noGrp="1"/>
          </p:cNvSpPr>
          <p:nvPr>
            <p:ph idx="1"/>
          </p:nvPr>
        </p:nvSpPr>
        <p:spPr>
          <a:xfrm>
            <a:off x="327897" y="1169355"/>
            <a:ext cx="4031162" cy="3803478"/>
          </a:xfrm>
        </p:spPr>
        <p:txBody>
          <a:bodyPr>
            <a:normAutofit/>
          </a:bodyPr>
          <a:lstStyle/>
          <a:p>
            <a:r>
              <a:rPr lang="en-US" dirty="0"/>
              <a:t>Hire Parking Manager</a:t>
            </a:r>
          </a:p>
          <a:p>
            <a:r>
              <a:rPr lang="en-US" dirty="0"/>
              <a:t>Drive and oversee the program</a:t>
            </a:r>
          </a:p>
          <a:p>
            <a:r>
              <a:rPr lang="en-US" dirty="0"/>
              <a:t>Program communication and marketing</a:t>
            </a:r>
          </a:p>
          <a:p>
            <a:r>
              <a:rPr lang="en-US" dirty="0"/>
              <a:t>Ongoing data collection</a:t>
            </a:r>
          </a:p>
        </p:txBody>
      </p:sp>
      <p:sp>
        <p:nvSpPr>
          <p:cNvPr id="4" name="Content Placeholder 2"/>
          <p:cNvSpPr txBox="1">
            <a:spLocks/>
          </p:cNvSpPr>
          <p:nvPr/>
        </p:nvSpPr>
        <p:spPr>
          <a:xfrm>
            <a:off x="4701568" y="1169355"/>
            <a:ext cx="4031162" cy="3803478"/>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rgbClr val="D9D9D9"/>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rgbClr val="D9D9D9"/>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rgbClr val="D9D9D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Implement Plan Strategies</a:t>
            </a:r>
          </a:p>
          <a:p>
            <a:pPr lvl="1"/>
            <a:r>
              <a:rPr lang="en-US" dirty="0"/>
              <a:t>Decisions based on data</a:t>
            </a:r>
          </a:p>
          <a:p>
            <a:pPr lvl="1"/>
            <a:r>
              <a:rPr lang="en-US" dirty="0"/>
              <a:t>Flexible and adaptable implementation</a:t>
            </a:r>
          </a:p>
        </p:txBody>
      </p:sp>
    </p:spTree>
    <p:extLst>
      <p:ext uri="{BB962C8B-B14F-4D97-AF65-F5344CB8AC3E}">
        <p14:creationId xmlns:p14="http://schemas.microsoft.com/office/powerpoint/2010/main" val="407548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2432</Words>
  <Application>Microsoft Office PowerPoint</Application>
  <PresentationFormat>On-screen Show (16:9)</PresentationFormat>
  <Paragraphs>329</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Times New Roman</vt:lpstr>
      <vt:lpstr>Office Theme</vt:lpstr>
      <vt:lpstr>Village, Barrio &amp; Beach Area Parking Study</vt:lpstr>
      <vt:lpstr>Parking Study Goals</vt:lpstr>
      <vt:lpstr>Study Process (to date)</vt:lpstr>
      <vt:lpstr>Public Outreach</vt:lpstr>
      <vt:lpstr>Public Comment Themes</vt:lpstr>
      <vt:lpstr>Public Comment Themes</vt:lpstr>
      <vt:lpstr>Future Parking Conditions - Results</vt:lpstr>
      <vt:lpstr>Parking Management Strategies</vt:lpstr>
      <vt:lpstr>Parking Program Structure</vt:lpstr>
      <vt:lpstr>Reconfiguration and Curb Lane Management</vt:lpstr>
      <vt:lpstr>Parking Time Limits</vt:lpstr>
      <vt:lpstr>Enforcement and Ambassadors</vt:lpstr>
      <vt:lpstr>Shared and Leased  Parking</vt:lpstr>
      <vt:lpstr>In-Lieu Fees</vt:lpstr>
      <vt:lpstr>Reduced Parking Requirements</vt:lpstr>
      <vt:lpstr>Parking Wayfinding</vt:lpstr>
      <vt:lpstr>Supporting Strategies – Transportation Demand Management</vt:lpstr>
      <vt:lpstr>Next Steps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Ray</dc:creator>
  <cp:lastModifiedBy>Pam Drew</cp:lastModifiedBy>
  <cp:revision>337</cp:revision>
  <cp:lastPrinted>2017-08-21T23:11:22Z</cp:lastPrinted>
  <dcterms:created xsi:type="dcterms:W3CDTF">2015-12-10T04:08:08Z</dcterms:created>
  <dcterms:modified xsi:type="dcterms:W3CDTF">2017-08-22T00:00:07Z</dcterms:modified>
</cp:coreProperties>
</file>