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257" r:id="rId2"/>
    <p:sldId id="258" r:id="rId3"/>
    <p:sldId id="259" r:id="rId4"/>
    <p:sldId id="266" r:id="rId5"/>
    <p:sldId id="269" r:id="rId6"/>
    <p:sldId id="267" r:id="rId7"/>
    <p:sldId id="268" r:id="rId8"/>
    <p:sldId id="270" r:id="rId9"/>
    <p:sldId id="271" r:id="rId10"/>
    <p:sldId id="272" r:id="rId11"/>
    <p:sldId id="261" r:id="rId12"/>
    <p:sldId id="262" r:id="rId13"/>
    <p:sldId id="260" r:id="rId14"/>
    <p:sldId id="277" r:id="rId15"/>
    <p:sldId id="278" r:id="rId16"/>
    <p:sldId id="280" r:id="rId17"/>
    <p:sldId id="283" r:id="rId18"/>
    <p:sldId id="282" r:id="rId19"/>
    <p:sldId id="285" r:id="rId20"/>
    <p:sldId id="286" r:id="rId21"/>
    <p:sldId id="288" r:id="rId22"/>
    <p:sldId id="289" r:id="rId23"/>
    <p:sldId id="290" r:id="rId24"/>
    <p:sldId id="263" r:id="rId25"/>
    <p:sldId id="291" r:id="rId26"/>
    <p:sldId id="26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89"/>
    <p:restoredTop sz="94670"/>
  </p:normalViewPr>
  <p:slideViewPr>
    <p:cSldViewPr snapToGrid="0" snapToObjects="1">
      <p:cViewPr varScale="1">
        <p:scale>
          <a:sx n="67" d="100"/>
          <a:sy n="67" d="100"/>
        </p:scale>
        <p:origin x="8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CE9D7-5EFC-814B-B728-650FBEDC1391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E805E6-53CB-BB4C-B5B2-43C15CEBD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344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DAILY</a:t>
            </a:r>
            <a:r>
              <a:rPr lang="en-US" b="1" baseline="0" dirty="0"/>
              <a:t> SELF ASSESSMENT </a:t>
            </a:r>
            <a:r>
              <a:rPr lang="en-US" baseline="0" dirty="0"/>
              <a:t>– </a:t>
            </a:r>
            <a:r>
              <a:rPr lang="en-US" b="1" baseline="0" dirty="0"/>
              <a:t>GIVE YOURSELF SOME GRACE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5B8F6-6439-2E47-829F-34BB422C7E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04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6 WEEKS BEFORE OLYMPICS</a:t>
            </a:r>
            <a:r>
              <a:rPr lang="is-IS" b="1" dirty="0"/>
              <a:t>…FALLING, CAN’T SLEEP – EVERYONE</a:t>
            </a:r>
            <a:r>
              <a:rPr lang="is-IS" b="1" baseline="0" dirty="0"/>
              <a:t> FELT LIKE FAILURE</a:t>
            </a:r>
            <a:endParaRPr lang="is-IS" b="1" dirty="0"/>
          </a:p>
          <a:p>
            <a:r>
              <a:rPr lang="is-IS" b="1" dirty="0"/>
              <a:t>8 YRS. SPORTS PSYCHOLOGIST</a:t>
            </a:r>
            <a:r>
              <a:rPr lang="is-IS" b="1" baseline="0" dirty="0"/>
              <a:t> – DID IT ALL...NOTHING WORKS</a:t>
            </a:r>
          </a:p>
          <a:p>
            <a:r>
              <a:rPr lang="is-IS" b="1" baseline="0" dirty="0"/>
              <a:t>LOOKED EXHAUSTED – TOOK HX OF PROBLEM</a:t>
            </a:r>
          </a:p>
          <a:p>
            <a:r>
              <a:rPr lang="is-IS" b="1" baseline="0" dirty="0"/>
              <a:t>TAUGHT HRV – GAVE EM WAVE </a:t>
            </a:r>
          </a:p>
          <a:p>
            <a:r>
              <a:rPr lang="is-IS" b="1" baseline="0" dirty="0"/>
              <a:t>SLEEP FOR 1ST TIME – NEXT DAY MARKED DIFFERENCE</a:t>
            </a:r>
          </a:p>
          <a:p>
            <a:r>
              <a:rPr lang="is-IS" b="1" baseline="0" dirty="0"/>
              <a:t>NOW IDENTIFY TARGETS &amp; GO!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b="1" baseline="0" dirty="0"/>
              <a:t>INTENSIVES EACH WEEK FOR 5 WEEKS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5B8F6-6439-2E47-829F-34BB422C7E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020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338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defRPr/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750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10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x-none">
                <a:ea typeface="MS PGothic" charset="-128"/>
              </a:rPr>
              <a:t>DEMO</a:t>
            </a:r>
          </a:p>
        </p:txBody>
      </p:sp>
      <p:sp>
        <p:nvSpPr>
          <p:cNvPr id="1310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681CE01A-68E9-234F-9904-A5AE7A4BE0EB}" type="slidenum">
              <a:rPr lang="en-US" altLang="x-none"/>
              <a:pPr/>
              <a:t>16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44101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x-none" b="1" dirty="0">
                <a:ea typeface="MS PGothic" charset="-128"/>
              </a:rPr>
              <a:t>SELF HELP DEVICES BY THE ONE OF THE TOP STRESS MANAGEMENT COMPANIES IN THE WORLD. </a:t>
            </a:r>
          </a:p>
          <a:p>
            <a:r>
              <a:rPr lang="en-US" altLang="x-none" b="1" dirty="0">
                <a:ea typeface="MS PGothic" charset="-128"/>
              </a:rPr>
              <a:t>EVIDENCE-BASED INTERVENTIONS</a:t>
            </a:r>
          </a:p>
          <a:p>
            <a:r>
              <a:rPr lang="en-US" altLang="x-none" b="1" dirty="0">
                <a:ea typeface="MS PGothic" charset="-128"/>
              </a:rPr>
              <a:t>HAVE IT AT THE OFFICE, CARRY IT WITH YOU.</a:t>
            </a:r>
          </a:p>
          <a:p>
            <a:endParaRPr lang="en-US" altLang="x-none" b="1" dirty="0">
              <a:ea typeface="MS PGothic" charset="-128"/>
            </a:endParaRPr>
          </a:p>
          <a:p>
            <a:endParaRPr lang="en-US" altLang="x-none" b="1" dirty="0">
              <a:ea typeface="MS PGothic" charset="-128"/>
            </a:endParaRPr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2F3873F7-AE8E-AF46-A14B-EA1A1188F5CD}" type="slidenum">
              <a:rPr lang="en-US" altLang="x-none"/>
              <a:pPr/>
              <a:t>18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07913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EASY</a:t>
            </a:r>
            <a:r>
              <a:rPr lang="en-US" b="1" baseline="0" dirty="0"/>
              <a:t> PASSIVE INTERVENTION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C3742-8AD3-EA48-8284-10F7B1D6773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18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B29C7300-6C38-5948-9139-25830E18F29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DB10066C-CD0B-DE45-9940-7EF3EE41BA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C7300-6C38-5948-9139-25830E18F29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0066C-CD0B-DE45-9940-7EF3EE41BA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29C7300-6C38-5948-9139-25830E18F29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B10066C-CD0B-DE45-9940-7EF3EE41BA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29C7300-6C38-5948-9139-25830E18F29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B10066C-CD0B-DE45-9940-7EF3EE41BA0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29C7300-6C38-5948-9139-25830E18F29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B10066C-CD0B-DE45-9940-7EF3EE41BA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C7300-6C38-5948-9139-25830E18F29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0066C-CD0B-DE45-9940-7EF3EE41BA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C7300-6C38-5948-9139-25830E18F29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0066C-CD0B-DE45-9940-7EF3EE41BA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C7300-6C38-5948-9139-25830E18F29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0066C-CD0B-DE45-9940-7EF3EE41BA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29C7300-6C38-5948-9139-25830E18F29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B10066C-CD0B-DE45-9940-7EF3EE41BA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C7300-6C38-5948-9139-25830E18F29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0066C-CD0B-DE45-9940-7EF3EE41BA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29C7300-6C38-5948-9139-25830E18F29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B10066C-CD0B-DE45-9940-7EF3EE41BA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C7300-6C38-5948-9139-25830E18F29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0066C-CD0B-DE45-9940-7EF3EE41BA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C7300-6C38-5948-9139-25830E18F29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0066C-CD0B-DE45-9940-7EF3EE41BA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C7300-6C38-5948-9139-25830E18F29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0066C-CD0B-DE45-9940-7EF3EE41BA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C7300-6C38-5948-9139-25830E18F29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0066C-CD0B-DE45-9940-7EF3EE41BA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C7300-6C38-5948-9139-25830E18F29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0066C-CD0B-DE45-9940-7EF3EE41BA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C7300-6C38-5948-9139-25830E18F29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0066C-CD0B-DE45-9940-7EF3EE41BA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C7300-6C38-5948-9139-25830E18F29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0066C-CD0B-DE45-9940-7EF3EE41B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2698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Sarag@CoherenceAssociates.com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046" y="1666754"/>
            <a:ext cx="881990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i="1" dirty="0">
                <a:solidFill>
                  <a:srgbClr val="309ED5"/>
                </a:solidFill>
                <a:latin typeface="Times New Roman"/>
                <a:cs typeface="Times New Roman"/>
              </a:rPr>
              <a:t>Sara Gilman, </a:t>
            </a:r>
            <a:r>
              <a:rPr lang="en-US" sz="3600" b="1" i="1" dirty="0" err="1">
                <a:solidFill>
                  <a:srgbClr val="309ED5"/>
                </a:solidFill>
                <a:latin typeface="Times New Roman"/>
                <a:cs typeface="Times New Roman"/>
              </a:rPr>
              <a:t>PsyD</a:t>
            </a:r>
            <a:r>
              <a:rPr lang="en-US" sz="3600" b="1" i="1" dirty="0">
                <a:solidFill>
                  <a:srgbClr val="309ED5"/>
                </a:solidFill>
                <a:latin typeface="Times New Roman"/>
                <a:cs typeface="Times New Roman"/>
              </a:rPr>
              <a:t>, LMFT</a:t>
            </a:r>
          </a:p>
          <a:p>
            <a:pPr algn="ctr">
              <a:defRPr/>
            </a:pPr>
            <a:r>
              <a:rPr lang="en-US" sz="2800" dirty="0">
                <a:solidFill>
                  <a:srgbClr val="309ED5"/>
                </a:solidFill>
                <a:latin typeface="Times New Roman"/>
                <a:cs typeface="Times New Roman"/>
              </a:rPr>
              <a:t>Coherence Associates, Inc., Co-Founder, CEO</a:t>
            </a:r>
          </a:p>
          <a:p>
            <a:pPr algn="ctr">
              <a:defRPr/>
            </a:pPr>
            <a:r>
              <a:rPr lang="en-US" sz="2800" dirty="0">
                <a:solidFill>
                  <a:srgbClr val="309ED5"/>
                </a:solidFill>
                <a:latin typeface="Times New Roman"/>
                <a:cs typeface="Times New Roman"/>
              </a:rPr>
              <a:t> Past-President, EMDR International Association</a:t>
            </a:r>
          </a:p>
          <a:p>
            <a:pPr algn="ctr">
              <a:defRPr/>
            </a:pPr>
            <a:r>
              <a:rPr lang="en-US" sz="2800" dirty="0">
                <a:solidFill>
                  <a:srgbClr val="309ED5"/>
                </a:solidFill>
                <a:latin typeface="Times New Roman"/>
                <a:cs typeface="Times New Roman"/>
              </a:rPr>
              <a:t>EMDRIA Certified Approved Consultant</a:t>
            </a:r>
          </a:p>
          <a:p>
            <a:pPr algn="ctr">
              <a:defRPr/>
            </a:pPr>
            <a:r>
              <a:rPr lang="en-US" sz="2800" dirty="0">
                <a:solidFill>
                  <a:srgbClr val="309ED5"/>
                </a:solidFill>
                <a:latin typeface="Times New Roman"/>
                <a:cs typeface="Times New Roman"/>
              </a:rPr>
              <a:t>Fellow, American Academy of Experts in Traumatic Stress</a:t>
            </a:r>
          </a:p>
          <a:p>
            <a:pPr algn="ctr">
              <a:defRPr/>
            </a:pPr>
            <a:r>
              <a:rPr lang="en-US" sz="2800" dirty="0">
                <a:solidFill>
                  <a:srgbClr val="309ED5"/>
                </a:solidFill>
                <a:latin typeface="Times New Roman"/>
                <a:cs typeface="Times New Roman"/>
              </a:rPr>
              <a:t>Sports Psychology Certification</a:t>
            </a:r>
          </a:p>
          <a:p>
            <a:pPr algn="ctr">
              <a:defRPr/>
            </a:pPr>
            <a:r>
              <a:rPr lang="en-US" sz="2800" dirty="0">
                <a:solidFill>
                  <a:srgbClr val="309ED5"/>
                </a:solidFill>
                <a:latin typeface="Times New Roman"/>
                <a:cs typeface="Times New Roman"/>
              </a:rPr>
              <a:t>Former Fire Fighter / EMT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195" y="2781416"/>
            <a:ext cx="3242839" cy="334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4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dirty="0"/>
              <a:t>Keys to survive &amp; thrive personally &amp; in business during COVID-19</a:t>
            </a:r>
            <a:br>
              <a:rPr lang="is-I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Make NO major life decisions during COVID-19! </a:t>
            </a:r>
          </a:p>
          <a:p>
            <a:r>
              <a:rPr lang="en-US" sz="3200" dirty="0"/>
              <a:t>Consider ALL possibilities of life changes that may enrich your life as you move through this.</a:t>
            </a:r>
          </a:p>
          <a:p>
            <a:r>
              <a:rPr lang="en-US" sz="3200" dirty="0"/>
              <a:t>SELF-CARE * SELF-CARE * SELF-CARE What you do now MATTERS later! </a:t>
            </a:r>
          </a:p>
          <a:p>
            <a:r>
              <a:rPr lang="en-US" sz="3200" dirty="0"/>
              <a:t>Create specific routines of stress management &amp; stress relief for you &amp; your family! </a:t>
            </a:r>
            <a:r>
              <a:rPr lang="en-US" sz="3200" b="1" i="1" dirty="0">
                <a:solidFill>
                  <a:srgbClr val="00B0F0"/>
                </a:solidFill>
              </a:rPr>
              <a:t>Aromas! Breathing exercises! Flowers!</a:t>
            </a:r>
          </a:p>
          <a:p>
            <a:r>
              <a:rPr lang="en-US" sz="3200" dirty="0"/>
              <a:t>Stay connected &amp; Disconnect when needed. </a:t>
            </a:r>
          </a:p>
        </p:txBody>
      </p:sp>
    </p:spTree>
    <p:extLst>
      <p:ext uri="{BB962C8B-B14F-4D97-AF65-F5344CB8AC3E}">
        <p14:creationId xmlns:p14="http://schemas.microsoft.com/office/powerpoint/2010/main" val="1675414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i="1" dirty="0">
                <a:solidFill>
                  <a:srgbClr val="00B0F0"/>
                </a:solidFill>
              </a:rPr>
              <a:t>What is Psychological Resilience &amp; how to sustain it &amp; strengthen it during times of uncertainty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 fontAlgn="ctr">
              <a:buNone/>
            </a:pPr>
            <a:r>
              <a:rPr lang="en-US" sz="3500" dirty="0"/>
              <a:t>Bounce – Mind &amp; Body Strength &amp; Wellbeing</a:t>
            </a:r>
          </a:p>
          <a:p>
            <a:pPr marL="0" indent="0" algn="ctr" fontAlgn="ctr">
              <a:buNone/>
            </a:pPr>
            <a:endParaRPr lang="en-US" sz="3500" dirty="0"/>
          </a:p>
          <a:p>
            <a:pPr marL="0" indent="0" algn="ctr" fontAlgn="ctr">
              <a:buNone/>
            </a:pPr>
            <a:r>
              <a:rPr lang="en-US" sz="3200" dirty="0"/>
              <a:t> Managing increasing anxiety due to uncertainty: </a:t>
            </a:r>
          </a:p>
          <a:p>
            <a:pPr marL="0" indent="0" algn="ctr" fontAlgn="ctr">
              <a:buNone/>
            </a:pPr>
            <a:r>
              <a:rPr lang="en-US" sz="3200" dirty="0"/>
              <a:t>              </a:t>
            </a:r>
            <a:r>
              <a:rPr lang="en-US" sz="3200" dirty="0">
                <a:solidFill>
                  <a:srgbClr val="FF0000"/>
                </a:solidFill>
              </a:rPr>
              <a:t>Anxiety is contagious </a:t>
            </a:r>
            <a:r>
              <a:rPr lang="en-US" sz="3200" dirty="0"/>
              <a:t>=  </a:t>
            </a:r>
            <a:r>
              <a:rPr lang="en-US" sz="3200" dirty="0">
                <a:solidFill>
                  <a:srgbClr val="FF0000"/>
                </a:solidFill>
              </a:rPr>
              <a:t>panic</a:t>
            </a:r>
            <a:r>
              <a:rPr lang="en-US" sz="3200" dirty="0"/>
              <a:t> </a:t>
            </a:r>
            <a:r>
              <a:rPr lang="en-US" sz="3000" dirty="0"/>
              <a:t>(toilet paper, rice, beans)</a:t>
            </a:r>
          </a:p>
          <a:p>
            <a:pPr marL="0" indent="0" algn="ctr" fontAlgn="ctr">
              <a:buNone/>
            </a:pPr>
            <a:r>
              <a:rPr lang="en-US" sz="3900" b="1" i="1" dirty="0">
                <a:solidFill>
                  <a:srgbClr val="00B0F0"/>
                </a:solidFill>
              </a:rPr>
              <a:t>Resilience Keys </a:t>
            </a:r>
            <a:endParaRPr lang="en-US" sz="3900" dirty="0"/>
          </a:p>
          <a:p>
            <a:pPr marL="0" indent="0" algn="ctr" fontAlgn="ctr">
              <a:buNone/>
            </a:pPr>
            <a:r>
              <a:rPr lang="en-US" sz="3200" dirty="0"/>
              <a:t> Sleep, Fuel, Connections, Regulating Emotions &amp; Mindset</a:t>
            </a:r>
          </a:p>
          <a:p>
            <a:pPr marL="0" indent="0" algn="ctr" fontAlgn="ctr">
              <a:buNone/>
            </a:pPr>
            <a:r>
              <a:rPr lang="en-US" sz="3200" dirty="0"/>
              <a:t>How to Build Daily Resilience: </a:t>
            </a:r>
          </a:p>
          <a:p>
            <a:pPr marL="0" indent="0" algn="ctr" fontAlgn="ctr">
              <a:buNone/>
            </a:pPr>
            <a:r>
              <a:rPr lang="en-US" sz="3200" i="1" dirty="0"/>
              <a:t>Tactical Tips</a:t>
            </a:r>
            <a:r>
              <a:rPr lang="en-US" sz="3200" dirty="0"/>
              <a:t>:  </a:t>
            </a:r>
            <a:r>
              <a:rPr lang="en-US" sz="3500" b="1" dirty="0">
                <a:solidFill>
                  <a:srgbClr val="00B0F0"/>
                </a:solidFill>
              </a:rPr>
              <a:t>R&amp;R!!!</a:t>
            </a:r>
            <a:r>
              <a:rPr lang="en-US" sz="3200" dirty="0"/>
              <a:t>	</a:t>
            </a:r>
            <a:r>
              <a:rPr lang="en-US" sz="4000" b="1" i="1" dirty="0"/>
              <a:t>R</a:t>
            </a:r>
            <a:r>
              <a:rPr lang="en-US" sz="4000" i="1" dirty="0"/>
              <a:t>outines &amp; </a:t>
            </a:r>
            <a:r>
              <a:rPr lang="en-US" sz="4000" b="1" i="1" dirty="0"/>
              <a:t>R</a:t>
            </a:r>
            <a:r>
              <a:rPr lang="en-US" sz="4000" i="1" dirty="0"/>
              <a:t>egulation </a:t>
            </a:r>
          </a:p>
          <a:p>
            <a:pPr marL="0" indent="0" algn="ctr" fontAlgn="ctr">
              <a:buNone/>
            </a:pPr>
            <a:r>
              <a:rPr lang="en-US" sz="3000" dirty="0"/>
              <a:t> </a:t>
            </a:r>
            <a:r>
              <a:rPr lang="en-US" sz="2600" dirty="0"/>
              <a:t>HRV &amp; Bi-</a:t>
            </a:r>
            <a:r>
              <a:rPr lang="en-US" sz="2600" dirty="0" err="1"/>
              <a:t>Tapp</a:t>
            </a:r>
            <a:endParaRPr lang="en-US" sz="2600" dirty="0"/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1338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8023" y="234778"/>
            <a:ext cx="12111487" cy="182262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i="1" dirty="0">
                <a:latin typeface="Times New Roman" charset="0"/>
                <a:ea typeface="Times New Roman" charset="0"/>
                <a:cs typeface="Times New Roman" charset="0"/>
              </a:rPr>
              <a:t>Start where you are</a:t>
            </a:r>
            <a:r>
              <a:rPr lang="is-IS" sz="4400" b="1" i="1" dirty="0">
                <a:latin typeface="Times New Roman" charset="0"/>
                <a:ea typeface="Times New Roman" charset="0"/>
                <a:cs typeface="Times New Roman" charset="0"/>
              </a:rPr>
              <a:t>…</a:t>
            </a:r>
            <a:br>
              <a:rPr lang="is-IS" sz="4400" b="1" i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4400" b="1" i="1" dirty="0">
                <a:latin typeface="Times New Roman" charset="0"/>
                <a:ea typeface="Times New Roman" charset="0"/>
                <a:cs typeface="Times New Roman" charset="0"/>
              </a:rPr>
              <a:t>identify how you got there &amp; where you want to go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93" y="2057401"/>
            <a:ext cx="8343900" cy="4571999"/>
          </a:xfrm>
        </p:spPr>
      </p:pic>
      <p:sp>
        <p:nvSpPr>
          <p:cNvPr id="3" name="TextBox 2"/>
          <p:cNvSpPr txBox="1"/>
          <p:nvPr/>
        </p:nvSpPr>
        <p:spPr>
          <a:xfrm>
            <a:off x="9195758" y="2639683"/>
            <a:ext cx="24153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latin typeface="Times New Roman" charset="0"/>
                <a:ea typeface="Times New Roman" charset="0"/>
                <a:cs typeface="Times New Roman" charset="0"/>
              </a:rPr>
              <a:t>Pandemic  </a:t>
            </a:r>
          </a:p>
          <a:p>
            <a:r>
              <a:rPr lang="en-US" sz="4000" b="1" i="1" dirty="0">
                <a:latin typeface="Times New Roman" charset="0"/>
                <a:ea typeface="Times New Roman" charset="0"/>
                <a:cs typeface="Times New Roman" charset="0"/>
              </a:rPr>
              <a:t>Check</a:t>
            </a:r>
            <a:r>
              <a:rPr lang="is-IS" sz="4000" b="1" i="1" dirty="0">
                <a:latin typeface="Times New Roman" charset="0"/>
                <a:ea typeface="Times New Roman" charset="0"/>
                <a:cs typeface="Times New Roman" charset="0"/>
              </a:rPr>
              <a:t>…</a:t>
            </a:r>
            <a:r>
              <a:rPr lang="en-US" sz="4000" b="1" i="1" dirty="0">
                <a:latin typeface="Times New Roman" charset="0"/>
                <a:ea typeface="Times New Roman" charset="0"/>
                <a:cs typeface="Times New Roman" charset="0"/>
              </a:rPr>
              <a:t> moment to moment!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8967019" y="5442155"/>
            <a:ext cx="3179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*Where are you this week? </a:t>
            </a:r>
          </a:p>
        </p:txBody>
      </p:sp>
    </p:spTree>
    <p:extLst>
      <p:ext uri="{BB962C8B-B14F-4D97-AF65-F5344CB8AC3E}">
        <p14:creationId xmlns:p14="http://schemas.microsoft.com/office/powerpoint/2010/main" val="1600476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764373"/>
            <a:ext cx="10820400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Coping with “chronic” Fatigue, Fear &amp; Panic: 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3 Selves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94560"/>
            <a:ext cx="11373928" cy="4024125"/>
          </a:xfrm>
        </p:spPr>
        <p:txBody>
          <a:bodyPr>
            <a:normAutofit/>
          </a:bodyPr>
          <a:lstStyle/>
          <a:p>
            <a:pPr marL="0" indent="0" algn="ctr" fontAlgn="ctr">
              <a:buNone/>
            </a:pPr>
            <a:r>
              <a:rPr lang="en-US" sz="3200" i="1" dirty="0"/>
              <a:t>Fear = Can’t think straight, unmotivated, irritates </a:t>
            </a:r>
            <a:r>
              <a:rPr lang="en-US" sz="3200" dirty="0"/>
              <a:t>relationships</a:t>
            </a:r>
          </a:p>
          <a:p>
            <a:pPr marL="0" indent="0" algn="ctr" fontAlgn="ctr">
              <a:buNone/>
            </a:pPr>
            <a:endParaRPr lang="en-US" sz="3200" dirty="0"/>
          </a:p>
          <a:p>
            <a:pPr marL="0" indent="0" fontAlgn="ctr">
              <a:buNone/>
            </a:pPr>
            <a:r>
              <a:rPr lang="en-US" sz="3600" b="1" dirty="0">
                <a:solidFill>
                  <a:schemeClr val="accent2"/>
                </a:solidFill>
              </a:rPr>
              <a:t>1. Overwhelmed Self </a:t>
            </a:r>
            <a:r>
              <a:rPr lang="en-US" sz="3600" dirty="0"/>
              <a:t>– defenseless, vulnerable,  childlike, scared.</a:t>
            </a:r>
          </a:p>
          <a:p>
            <a:pPr marL="0" indent="0" fontAlgn="ctr">
              <a:buNone/>
            </a:pPr>
            <a:r>
              <a:rPr lang="en-US" sz="3600" dirty="0"/>
              <a:t> </a:t>
            </a:r>
            <a:r>
              <a:rPr lang="en-US" sz="3600" b="1" dirty="0">
                <a:solidFill>
                  <a:schemeClr val="accent2"/>
                </a:solidFill>
              </a:rPr>
              <a:t>2. Adult Self</a:t>
            </a:r>
            <a:r>
              <a:rPr lang="en-US" sz="3600" dirty="0">
                <a:solidFill>
                  <a:schemeClr val="accent2"/>
                </a:solidFill>
              </a:rPr>
              <a:t> </a:t>
            </a:r>
            <a:r>
              <a:rPr lang="en-US" sz="3600" dirty="0"/>
              <a:t>– capable, soothes &amp; reassures. </a:t>
            </a:r>
          </a:p>
          <a:p>
            <a:pPr marL="0" indent="0">
              <a:buNone/>
            </a:pPr>
            <a:r>
              <a:rPr lang="en-US" sz="3600" dirty="0"/>
              <a:t> </a:t>
            </a:r>
            <a:r>
              <a:rPr lang="en-US" sz="3600" b="1" dirty="0">
                <a:solidFill>
                  <a:schemeClr val="accent2"/>
                </a:solidFill>
              </a:rPr>
              <a:t>3. Survival Self</a:t>
            </a:r>
            <a:r>
              <a:rPr lang="en-US" sz="3600" dirty="0">
                <a:solidFill>
                  <a:schemeClr val="accent2"/>
                </a:solidFill>
              </a:rPr>
              <a:t> </a:t>
            </a:r>
            <a:r>
              <a:rPr lang="en-US" sz="3600" dirty="0"/>
              <a:t>– reactive impulsive, bouncing off walls, counter-productive.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77381" y="6400800"/>
            <a:ext cx="106099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Tony Schwartz &amp; </a:t>
            </a:r>
            <a:r>
              <a:rPr lang="en-US" sz="2000"/>
              <a:t>Emily Pines, Harvard </a:t>
            </a:r>
            <a:r>
              <a:rPr lang="en-US" sz="2000" dirty="0"/>
              <a:t>Business Journal Series – March 2020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619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Heart Rate Variability Training = Zone/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16100"/>
            <a:ext cx="3276600" cy="4402585"/>
          </a:xfrm>
        </p:spPr>
        <p:txBody>
          <a:bodyPr>
            <a:normAutofit/>
          </a:bodyPr>
          <a:lstStyle/>
          <a:p>
            <a:pPr>
              <a:buClr>
                <a:schemeClr val="accent6"/>
              </a:buClr>
            </a:pPr>
            <a:r>
              <a:rPr lang="en-US" sz="2400" b="1" dirty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Zone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= absence of thought, cognition, &amp; emotion</a:t>
            </a:r>
          </a:p>
          <a:p>
            <a:pPr>
              <a:buClr>
                <a:schemeClr val="accent6"/>
              </a:buClr>
            </a:pPr>
            <a:r>
              <a:rPr lang="en-US" sz="2400" b="1" dirty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Heart Rate Coherence 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= Heart &amp; Brain synced up, creating a flow of communication &amp; energy</a:t>
            </a:r>
          </a:p>
          <a:p>
            <a:pPr>
              <a:buClr>
                <a:schemeClr val="accent6"/>
              </a:buClr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Promotes healthy SLEEP!!! (REM!)</a:t>
            </a:r>
          </a:p>
          <a:p>
            <a:pPr>
              <a:buClr>
                <a:schemeClr val="accent6"/>
              </a:buClr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9219" y="6326372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HeartMath.com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872" y="2057401"/>
            <a:ext cx="3479503" cy="32330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700" y="3035300"/>
            <a:ext cx="3886200" cy="329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55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5" descr="Heart Rhythm no text_nolyr_72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394" y="1431132"/>
            <a:ext cx="8177212" cy="515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1524000" y="406402"/>
            <a:ext cx="9144000" cy="1269999"/>
          </a:xfrm>
        </p:spPr>
        <p:txBody>
          <a:bodyPr anchor="t">
            <a:noAutofit/>
          </a:bodyPr>
          <a:lstStyle/>
          <a:p>
            <a:pPr algn="ctr" eaLnBrk="1" hangingPunct="1"/>
            <a:r>
              <a:rPr lang="en-US" sz="5400" dirty="0">
                <a:cs typeface="Calibri" charset="0"/>
              </a:rPr>
              <a:t>Heart Rhythms</a:t>
            </a:r>
          </a:p>
        </p:txBody>
      </p:sp>
      <p:sp>
        <p:nvSpPr>
          <p:cNvPr id="32771" name="Rectangle 14"/>
          <p:cNvSpPr>
            <a:spLocks noChangeArrowheads="1"/>
          </p:cNvSpPr>
          <p:nvPr/>
        </p:nvSpPr>
        <p:spPr bwMode="auto">
          <a:xfrm>
            <a:off x="2895600" y="1833564"/>
            <a:ext cx="5791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6075" algn="ctr">
              <a:lnSpc>
                <a:spcPct val="150000"/>
              </a:lnSpc>
              <a:spcAft>
                <a:spcPts val="3000"/>
              </a:spcAft>
            </a:pPr>
            <a:r>
              <a:rPr lang="en-US" sz="1600" b="1">
                <a:solidFill>
                  <a:srgbClr val="003399"/>
                </a:solidFill>
                <a:cs typeface="Calibri" charset="0"/>
              </a:rPr>
              <a:t>Incoherence: Impairs Performance—Amplifies Energy Drains</a:t>
            </a:r>
          </a:p>
        </p:txBody>
      </p:sp>
      <p:sp>
        <p:nvSpPr>
          <p:cNvPr id="32772" name="Rectangle 16"/>
          <p:cNvSpPr>
            <a:spLocks noChangeArrowheads="1"/>
          </p:cNvSpPr>
          <p:nvPr/>
        </p:nvSpPr>
        <p:spPr bwMode="auto">
          <a:xfrm rot="-5400000">
            <a:off x="1388270" y="2600239"/>
            <a:ext cx="1768475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6075" algn="ctr">
              <a:lnSpc>
                <a:spcPct val="150000"/>
              </a:lnSpc>
              <a:spcAft>
                <a:spcPts val="3000"/>
              </a:spcAft>
            </a:pPr>
            <a:r>
              <a:rPr lang="en-US" sz="1100" b="1">
                <a:solidFill>
                  <a:srgbClr val="024271"/>
                </a:solidFill>
                <a:latin typeface="Century Gothic" charset="0"/>
              </a:rPr>
              <a:t>HEART RATE</a:t>
            </a:r>
          </a:p>
        </p:txBody>
      </p:sp>
      <p:sp>
        <p:nvSpPr>
          <p:cNvPr id="32773" name="Rectangle 17"/>
          <p:cNvSpPr>
            <a:spLocks noChangeArrowheads="1"/>
          </p:cNvSpPr>
          <p:nvPr/>
        </p:nvSpPr>
        <p:spPr bwMode="auto">
          <a:xfrm rot="-5400000">
            <a:off x="1426370" y="4836597"/>
            <a:ext cx="1692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6075" algn="ctr">
              <a:lnSpc>
                <a:spcPct val="150000"/>
              </a:lnSpc>
              <a:spcAft>
                <a:spcPts val="3000"/>
              </a:spcAft>
            </a:pPr>
            <a:r>
              <a:rPr lang="en-US" sz="1200" b="1">
                <a:solidFill>
                  <a:srgbClr val="003399"/>
                </a:solidFill>
                <a:cs typeface="Calibri" charset="0"/>
              </a:rPr>
              <a:t>HEART RATE</a:t>
            </a:r>
          </a:p>
        </p:txBody>
      </p:sp>
      <p:sp>
        <p:nvSpPr>
          <p:cNvPr id="32774" name="Rectangle 18"/>
          <p:cNvSpPr>
            <a:spLocks noChangeArrowheads="1"/>
          </p:cNvSpPr>
          <p:nvPr/>
        </p:nvSpPr>
        <p:spPr bwMode="auto">
          <a:xfrm>
            <a:off x="8839200" y="2314576"/>
            <a:ext cx="1371600" cy="125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1738"/>
              </a:lnSpc>
              <a:spcAft>
                <a:spcPts val="600"/>
              </a:spcAft>
            </a:pPr>
            <a:r>
              <a:rPr lang="en-US" sz="1400" b="1">
                <a:solidFill>
                  <a:srgbClr val="003399"/>
                </a:solidFill>
                <a:cs typeface="Calibri" charset="0"/>
              </a:rPr>
              <a:t>Inhibits</a:t>
            </a:r>
            <a:br>
              <a:rPr lang="en-US" sz="1400" b="1">
                <a:solidFill>
                  <a:srgbClr val="003399"/>
                </a:solidFill>
                <a:cs typeface="Calibri" charset="0"/>
              </a:rPr>
            </a:br>
            <a:r>
              <a:rPr lang="en-US" sz="1400" b="1">
                <a:solidFill>
                  <a:srgbClr val="003399"/>
                </a:solidFill>
                <a:cs typeface="Calibri" charset="0"/>
              </a:rPr>
              <a:t>Brain Function</a:t>
            </a:r>
          </a:p>
          <a:p>
            <a:pPr>
              <a:lnSpc>
                <a:spcPts val="1738"/>
              </a:lnSpc>
              <a:spcAft>
                <a:spcPts val="1200"/>
              </a:spcAft>
            </a:pPr>
            <a:r>
              <a:rPr lang="en-US" sz="1400" b="1">
                <a:solidFill>
                  <a:srgbClr val="003399"/>
                </a:solidFill>
                <a:cs typeface="Calibri" charset="0"/>
              </a:rPr>
              <a:t>Incoherence</a:t>
            </a:r>
            <a:br>
              <a:rPr lang="en-US" sz="1300" b="1">
                <a:solidFill>
                  <a:srgbClr val="024271"/>
                </a:solidFill>
                <a:latin typeface="Century Gothic" charset="0"/>
              </a:rPr>
            </a:br>
            <a:endParaRPr lang="en-US" sz="1300" b="1">
              <a:solidFill>
                <a:srgbClr val="024271"/>
              </a:solidFill>
              <a:latin typeface="Century Gothic" charset="0"/>
            </a:endParaRPr>
          </a:p>
        </p:txBody>
      </p:sp>
      <p:sp>
        <p:nvSpPr>
          <p:cNvPr id="32775" name="Rectangle 19"/>
          <p:cNvSpPr>
            <a:spLocks noChangeArrowheads="1"/>
          </p:cNvSpPr>
          <p:nvPr/>
        </p:nvSpPr>
        <p:spPr bwMode="auto">
          <a:xfrm>
            <a:off x="8839200" y="4600576"/>
            <a:ext cx="1371600" cy="125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1738"/>
              </a:lnSpc>
              <a:spcAft>
                <a:spcPts val="600"/>
              </a:spcAft>
            </a:pPr>
            <a:r>
              <a:rPr lang="en-US" sz="1400" b="1">
                <a:solidFill>
                  <a:srgbClr val="003399"/>
                </a:solidFill>
                <a:cs typeface="Calibri" charset="0"/>
              </a:rPr>
              <a:t>Facilitates</a:t>
            </a:r>
            <a:br>
              <a:rPr lang="en-US" sz="1400" b="1">
                <a:solidFill>
                  <a:srgbClr val="003399"/>
                </a:solidFill>
                <a:cs typeface="Calibri" charset="0"/>
              </a:rPr>
            </a:br>
            <a:r>
              <a:rPr lang="en-US" sz="1400" b="1">
                <a:solidFill>
                  <a:srgbClr val="003399"/>
                </a:solidFill>
                <a:cs typeface="Calibri" charset="0"/>
              </a:rPr>
              <a:t>Brain Function</a:t>
            </a:r>
          </a:p>
          <a:p>
            <a:pPr>
              <a:lnSpc>
                <a:spcPts val="1738"/>
              </a:lnSpc>
              <a:spcAft>
                <a:spcPts val="1200"/>
              </a:spcAft>
            </a:pPr>
            <a:r>
              <a:rPr lang="en-US" sz="1400" b="1">
                <a:solidFill>
                  <a:srgbClr val="003399"/>
                </a:solidFill>
                <a:cs typeface="Calibri" charset="0"/>
              </a:rPr>
              <a:t>Coherence</a:t>
            </a:r>
            <a:br>
              <a:rPr lang="en-US" sz="1300" b="1">
                <a:solidFill>
                  <a:srgbClr val="024271"/>
                </a:solidFill>
                <a:latin typeface="Century Gothic" charset="0"/>
              </a:rPr>
            </a:br>
            <a:endParaRPr lang="en-US" sz="1300" b="1">
              <a:solidFill>
                <a:srgbClr val="024271"/>
              </a:solidFill>
              <a:latin typeface="Century Gothic" charset="0"/>
            </a:endParaRPr>
          </a:p>
        </p:txBody>
      </p:sp>
      <p:sp>
        <p:nvSpPr>
          <p:cNvPr id="32776" name="Rectangle 20"/>
          <p:cNvSpPr>
            <a:spLocks noChangeArrowheads="1"/>
          </p:cNvSpPr>
          <p:nvPr/>
        </p:nvSpPr>
        <p:spPr bwMode="auto">
          <a:xfrm>
            <a:off x="2895600" y="6078538"/>
            <a:ext cx="5791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6075" algn="ctr">
              <a:lnSpc>
                <a:spcPct val="150000"/>
              </a:lnSpc>
              <a:spcAft>
                <a:spcPts val="3000"/>
              </a:spcAft>
            </a:pPr>
            <a:r>
              <a:rPr lang="en-US" sz="1200" b="1">
                <a:solidFill>
                  <a:srgbClr val="003399"/>
                </a:solidFill>
                <a:cs typeface="Calibri" charset="0"/>
              </a:rPr>
              <a:t>TIME (SECONDS)</a:t>
            </a:r>
          </a:p>
        </p:txBody>
      </p:sp>
      <p:sp>
        <p:nvSpPr>
          <p:cNvPr id="32777" name="Rectangle 16"/>
          <p:cNvSpPr>
            <a:spLocks noChangeArrowheads="1"/>
          </p:cNvSpPr>
          <p:nvPr/>
        </p:nvSpPr>
        <p:spPr bwMode="auto">
          <a:xfrm>
            <a:off x="2362200" y="1811339"/>
            <a:ext cx="609600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ts val="1300"/>
              </a:lnSpc>
            </a:pPr>
            <a:r>
              <a:rPr lang="en-US" sz="1000" b="1">
                <a:solidFill>
                  <a:srgbClr val="16439D"/>
                </a:solidFill>
              </a:rPr>
              <a:t>100 –</a:t>
            </a:r>
          </a:p>
          <a:p>
            <a:pPr algn="r">
              <a:lnSpc>
                <a:spcPts val="1300"/>
              </a:lnSpc>
            </a:pPr>
            <a:endParaRPr lang="en-US" sz="1000" b="1">
              <a:solidFill>
                <a:srgbClr val="16439D"/>
              </a:solidFill>
            </a:endParaRPr>
          </a:p>
          <a:p>
            <a:pPr algn="r">
              <a:lnSpc>
                <a:spcPts val="1300"/>
              </a:lnSpc>
            </a:pPr>
            <a:r>
              <a:rPr lang="en-US" sz="1000" b="1">
                <a:solidFill>
                  <a:srgbClr val="16439D"/>
                </a:solidFill>
              </a:rPr>
              <a:t>90 –</a:t>
            </a:r>
          </a:p>
          <a:p>
            <a:pPr algn="r">
              <a:lnSpc>
                <a:spcPts val="1300"/>
              </a:lnSpc>
            </a:pPr>
            <a:endParaRPr lang="en-US" sz="1000" b="1">
              <a:solidFill>
                <a:srgbClr val="16439D"/>
              </a:solidFill>
            </a:endParaRPr>
          </a:p>
          <a:p>
            <a:pPr algn="r">
              <a:lnSpc>
                <a:spcPts val="1300"/>
              </a:lnSpc>
            </a:pPr>
            <a:r>
              <a:rPr lang="en-US" sz="1000" b="1">
                <a:solidFill>
                  <a:srgbClr val="16439D"/>
                </a:solidFill>
              </a:rPr>
              <a:t>80 –</a:t>
            </a:r>
          </a:p>
          <a:p>
            <a:pPr algn="r">
              <a:lnSpc>
                <a:spcPts val="1300"/>
              </a:lnSpc>
            </a:pPr>
            <a:r>
              <a:rPr lang="en-US" sz="1000" b="1">
                <a:solidFill>
                  <a:srgbClr val="16439D"/>
                </a:solidFill>
              </a:rPr>
              <a:t> </a:t>
            </a:r>
          </a:p>
          <a:p>
            <a:pPr algn="r">
              <a:lnSpc>
                <a:spcPts val="1300"/>
              </a:lnSpc>
            </a:pPr>
            <a:r>
              <a:rPr lang="en-US" sz="1000" b="1">
                <a:solidFill>
                  <a:srgbClr val="16439D"/>
                </a:solidFill>
              </a:rPr>
              <a:t>70 –</a:t>
            </a:r>
          </a:p>
          <a:p>
            <a:pPr algn="r">
              <a:lnSpc>
                <a:spcPts val="1300"/>
              </a:lnSpc>
            </a:pPr>
            <a:endParaRPr lang="en-US" sz="1000" b="1">
              <a:solidFill>
                <a:srgbClr val="16439D"/>
              </a:solidFill>
            </a:endParaRPr>
          </a:p>
          <a:p>
            <a:pPr algn="r">
              <a:lnSpc>
                <a:spcPts val="1300"/>
              </a:lnSpc>
            </a:pPr>
            <a:r>
              <a:rPr lang="en-US" sz="1000" b="1">
                <a:solidFill>
                  <a:srgbClr val="16439D"/>
                </a:solidFill>
              </a:rPr>
              <a:t>60 –</a:t>
            </a:r>
          </a:p>
          <a:p>
            <a:pPr algn="r">
              <a:lnSpc>
                <a:spcPts val="1300"/>
              </a:lnSpc>
            </a:pPr>
            <a:endParaRPr lang="en-US" sz="1000" b="1">
              <a:solidFill>
                <a:srgbClr val="16439D"/>
              </a:solidFill>
            </a:endParaRPr>
          </a:p>
          <a:p>
            <a:pPr algn="r">
              <a:lnSpc>
                <a:spcPts val="1300"/>
              </a:lnSpc>
            </a:pPr>
            <a:r>
              <a:rPr lang="en-US" sz="1000" b="1">
                <a:solidFill>
                  <a:srgbClr val="16439D"/>
                </a:solidFill>
              </a:rPr>
              <a:t>50 –</a:t>
            </a:r>
          </a:p>
          <a:p>
            <a:pPr algn="r">
              <a:lnSpc>
                <a:spcPts val="1300"/>
              </a:lnSpc>
            </a:pPr>
            <a:endParaRPr lang="en-US" sz="1000" b="1">
              <a:solidFill>
                <a:srgbClr val="16439D"/>
              </a:solidFill>
            </a:endParaRPr>
          </a:p>
        </p:txBody>
      </p:sp>
      <p:sp>
        <p:nvSpPr>
          <p:cNvPr id="32778" name="Rectangle 16"/>
          <p:cNvSpPr>
            <a:spLocks noChangeArrowheads="1"/>
          </p:cNvSpPr>
          <p:nvPr/>
        </p:nvSpPr>
        <p:spPr bwMode="auto">
          <a:xfrm>
            <a:off x="2362200" y="4021139"/>
            <a:ext cx="609600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ts val="1300"/>
              </a:lnSpc>
            </a:pPr>
            <a:r>
              <a:rPr lang="en-US" sz="1000" b="1">
                <a:solidFill>
                  <a:srgbClr val="16439D"/>
                </a:solidFill>
              </a:rPr>
              <a:t>100 –</a:t>
            </a:r>
          </a:p>
          <a:p>
            <a:pPr algn="r">
              <a:lnSpc>
                <a:spcPts val="1300"/>
              </a:lnSpc>
            </a:pPr>
            <a:endParaRPr lang="en-US" sz="1000" b="1">
              <a:solidFill>
                <a:srgbClr val="16439D"/>
              </a:solidFill>
            </a:endParaRPr>
          </a:p>
          <a:p>
            <a:pPr algn="r">
              <a:lnSpc>
                <a:spcPts val="1300"/>
              </a:lnSpc>
            </a:pPr>
            <a:r>
              <a:rPr lang="en-US" sz="1000" b="1">
                <a:solidFill>
                  <a:srgbClr val="16439D"/>
                </a:solidFill>
              </a:rPr>
              <a:t>90 –</a:t>
            </a:r>
          </a:p>
          <a:p>
            <a:pPr algn="r">
              <a:lnSpc>
                <a:spcPts val="1300"/>
              </a:lnSpc>
            </a:pPr>
            <a:endParaRPr lang="en-US" sz="1000" b="1">
              <a:solidFill>
                <a:srgbClr val="16439D"/>
              </a:solidFill>
            </a:endParaRPr>
          </a:p>
          <a:p>
            <a:pPr algn="r">
              <a:lnSpc>
                <a:spcPts val="1300"/>
              </a:lnSpc>
            </a:pPr>
            <a:r>
              <a:rPr lang="en-US" sz="1000" b="1">
                <a:solidFill>
                  <a:srgbClr val="16439D"/>
                </a:solidFill>
              </a:rPr>
              <a:t>80 –</a:t>
            </a:r>
          </a:p>
          <a:p>
            <a:pPr algn="r">
              <a:lnSpc>
                <a:spcPts val="1300"/>
              </a:lnSpc>
            </a:pPr>
            <a:r>
              <a:rPr lang="en-US" sz="1000" b="1">
                <a:solidFill>
                  <a:srgbClr val="16439D"/>
                </a:solidFill>
              </a:rPr>
              <a:t> </a:t>
            </a:r>
          </a:p>
          <a:p>
            <a:pPr algn="r">
              <a:lnSpc>
                <a:spcPts val="1300"/>
              </a:lnSpc>
            </a:pPr>
            <a:r>
              <a:rPr lang="en-US" sz="1000" b="1">
                <a:solidFill>
                  <a:srgbClr val="16439D"/>
                </a:solidFill>
              </a:rPr>
              <a:t>70 –</a:t>
            </a:r>
          </a:p>
          <a:p>
            <a:pPr algn="r">
              <a:lnSpc>
                <a:spcPts val="1300"/>
              </a:lnSpc>
            </a:pPr>
            <a:endParaRPr lang="en-US" sz="1000" b="1">
              <a:solidFill>
                <a:srgbClr val="16439D"/>
              </a:solidFill>
            </a:endParaRPr>
          </a:p>
          <a:p>
            <a:pPr algn="r">
              <a:lnSpc>
                <a:spcPts val="1300"/>
              </a:lnSpc>
            </a:pPr>
            <a:r>
              <a:rPr lang="en-US" sz="1000" b="1">
                <a:solidFill>
                  <a:srgbClr val="16439D"/>
                </a:solidFill>
              </a:rPr>
              <a:t>60 –</a:t>
            </a:r>
          </a:p>
          <a:p>
            <a:pPr algn="r">
              <a:lnSpc>
                <a:spcPts val="1300"/>
              </a:lnSpc>
            </a:pPr>
            <a:endParaRPr lang="en-US" sz="1000" b="1">
              <a:solidFill>
                <a:srgbClr val="16439D"/>
              </a:solidFill>
            </a:endParaRPr>
          </a:p>
          <a:p>
            <a:pPr algn="r">
              <a:lnSpc>
                <a:spcPts val="1300"/>
              </a:lnSpc>
            </a:pPr>
            <a:r>
              <a:rPr lang="en-US" sz="1000" b="1">
                <a:solidFill>
                  <a:srgbClr val="16439D"/>
                </a:solidFill>
              </a:rPr>
              <a:t>50 –</a:t>
            </a:r>
          </a:p>
          <a:p>
            <a:pPr algn="r">
              <a:lnSpc>
                <a:spcPts val="1300"/>
              </a:lnSpc>
            </a:pPr>
            <a:endParaRPr lang="en-US" sz="1000" b="1">
              <a:solidFill>
                <a:srgbClr val="16439D"/>
              </a:solidFill>
            </a:endParaRPr>
          </a:p>
        </p:txBody>
      </p:sp>
      <p:sp>
        <p:nvSpPr>
          <p:cNvPr id="32779" name="Rectangle 16"/>
          <p:cNvSpPr>
            <a:spLocks noChangeArrowheads="1"/>
          </p:cNvSpPr>
          <p:nvPr/>
        </p:nvSpPr>
        <p:spPr bwMode="auto">
          <a:xfrm>
            <a:off x="2971800" y="5854700"/>
            <a:ext cx="5867400" cy="42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1300"/>
              </a:lnSpc>
            </a:pPr>
            <a:r>
              <a:rPr lang="en-US" sz="1000" b="1">
                <a:solidFill>
                  <a:srgbClr val="16439D"/>
                </a:solidFill>
              </a:rPr>
              <a:t>1                                          50                                          100                                        150                                       200</a:t>
            </a:r>
          </a:p>
        </p:txBody>
      </p:sp>
      <p:sp>
        <p:nvSpPr>
          <p:cNvPr id="32780" name="Rectangle 15"/>
          <p:cNvSpPr>
            <a:spLocks noChangeArrowheads="1"/>
          </p:cNvSpPr>
          <p:nvPr/>
        </p:nvSpPr>
        <p:spPr bwMode="auto">
          <a:xfrm>
            <a:off x="2971800" y="4008439"/>
            <a:ext cx="5638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6075" algn="ctr">
              <a:lnSpc>
                <a:spcPct val="150000"/>
              </a:lnSpc>
              <a:spcAft>
                <a:spcPts val="3000"/>
              </a:spcAft>
            </a:pPr>
            <a:r>
              <a:rPr lang="en-US" sz="1600" b="1">
                <a:solidFill>
                  <a:srgbClr val="003399"/>
                </a:solidFill>
                <a:cs typeface="Calibri" charset="0"/>
              </a:rPr>
              <a:t>Coherence: Promotes Optimal Performance—Builds Resilience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04220" y="6430297"/>
            <a:ext cx="1965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HeartMath.com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622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21" y="1469571"/>
            <a:ext cx="57023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23314" y="1469571"/>
            <a:ext cx="4914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B0F0"/>
                </a:solidFill>
              </a:rPr>
              <a:t>Do this together as a family. </a:t>
            </a:r>
          </a:p>
          <a:p>
            <a:r>
              <a:rPr lang="en-US" sz="3200" i="1" dirty="0">
                <a:solidFill>
                  <a:srgbClr val="00B0F0"/>
                </a:solidFill>
              </a:rPr>
              <a:t>Do it alone ANYTIME to reset.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69771" y="424543"/>
            <a:ext cx="8888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chemeClr val="accent2"/>
                </a:solidFill>
              </a:rPr>
              <a:t>Rapid emotional &amp; cognitive shifting</a:t>
            </a:r>
            <a:r>
              <a:rPr lang="is-IS" sz="4000" i="1" dirty="0">
                <a:solidFill>
                  <a:schemeClr val="accent2"/>
                </a:solidFill>
              </a:rPr>
              <a:t>…</a:t>
            </a:r>
            <a:endParaRPr lang="en-US" sz="4000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196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45141"/>
            <a:ext cx="8229600" cy="2088966"/>
          </a:xfrm>
        </p:spPr>
        <p:txBody>
          <a:bodyPr>
            <a:normAutofit fontScale="90000"/>
          </a:bodyPr>
          <a:lstStyle/>
          <a:p>
            <a:pPr lvl="0"/>
            <a:r>
              <a:rPr lang="x-none" altLang="x-none" sz="2800" dirty="0">
                <a:latin typeface="Arial" charset="0"/>
                <a:ea typeface="Sailec-regular" charset="0"/>
              </a:rPr>
              <a:t>Studies conducted with over 11,500</a:t>
            </a:r>
            <a:r>
              <a:rPr lang="x-none" altLang="x-none" sz="2800" baseline="30000" dirty="0">
                <a:latin typeface="Arial" charset="0"/>
                <a:ea typeface="Sailec-regular" charset="0"/>
              </a:rPr>
              <a:t>*</a:t>
            </a:r>
            <a:r>
              <a:rPr lang="x-none" altLang="x-none" sz="2800" baseline="-2147483648" dirty="0">
                <a:latin typeface="Arial" charset="0"/>
                <a:ea typeface="Sailec-regular" charset="0"/>
              </a:rPr>
              <a:t> </a:t>
            </a:r>
            <a:r>
              <a:rPr lang="x-none" altLang="x-none" sz="2800" dirty="0">
                <a:latin typeface="Arial" charset="0"/>
                <a:ea typeface="Sailec-regular" charset="0"/>
              </a:rPr>
              <a:t>people have shown improvements in mental &amp; emotional well-being in just 6-9 weeks using HeartMath training and technology:</a:t>
            </a:r>
            <a:br>
              <a:rPr lang="x-none" altLang="x-none" dirty="0">
                <a:solidFill>
                  <a:srgbClr val="560184"/>
                </a:solidFill>
                <a:latin typeface="Arial" charset="0"/>
                <a:ea typeface="Sailec-regular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3904" y="5899661"/>
            <a:ext cx="11239496" cy="3267169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961051" y="203482"/>
            <a:ext cx="13411949" cy="6309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76176" rIns="91440" bIns="76176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x-none" altLang="x-none" sz="800" b="1" dirty="0">
                <a:latin typeface="Arial" charset="0"/>
              </a:rPr>
              <a:t>  </a:t>
            </a:r>
            <a:endParaRPr lang="x-none" altLang="x-none" sz="19600" dirty="0"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x-none" altLang="x-none" sz="19600" dirty="0">
                <a:latin typeface="Arial" charset="0"/>
              </a:rPr>
            </a:br>
            <a:endParaRPr lang="x-none" altLang="x-none" sz="19600" dirty="0">
              <a:latin typeface="Arial" charset="0"/>
            </a:endParaRPr>
          </a:p>
        </p:txBody>
      </p:sp>
      <p:pic>
        <p:nvPicPr>
          <p:cNvPr id="1026" name="Picture 2" descr="enefit statist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874" y="3050449"/>
            <a:ext cx="5409127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5988" y="1006800"/>
            <a:ext cx="553791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x-none" sz="1400" dirty="0">
              <a:solidFill>
                <a:srgbClr val="560184"/>
              </a:solidFill>
              <a:latin typeface="Arial" charset="0"/>
              <a:ea typeface="inherit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x-none" sz="1400" dirty="0">
              <a:solidFill>
                <a:srgbClr val="560184"/>
              </a:solidFill>
              <a:latin typeface="Arial" charset="0"/>
              <a:ea typeface="inherit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x-none" sz="1400" dirty="0">
              <a:solidFill>
                <a:srgbClr val="560184"/>
              </a:solidFill>
              <a:latin typeface="Arial" charset="0"/>
              <a:ea typeface="inherit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x-none" sz="1400" dirty="0">
              <a:solidFill>
                <a:srgbClr val="560184"/>
              </a:solidFill>
              <a:latin typeface="Arial" charset="0"/>
              <a:ea typeface="inherit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x-none" sz="1400" dirty="0">
              <a:solidFill>
                <a:srgbClr val="560184"/>
              </a:solidFill>
              <a:latin typeface="Arial" charset="0"/>
              <a:ea typeface="inherit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x-none" altLang="x-none" sz="1400" dirty="0">
              <a:solidFill>
                <a:srgbClr val="560184"/>
              </a:solidFill>
              <a:latin typeface="Arial" charset="0"/>
              <a:ea typeface="inherit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x-none" altLang="x-none" sz="2400" b="1" dirty="0">
                <a:latin typeface="Arial" charset="0"/>
                <a:ea typeface="inherit" charset="0"/>
              </a:rPr>
              <a:t>24% improvement in ability to focus</a:t>
            </a:r>
            <a:br>
              <a:rPr lang="x-none" altLang="x-none" sz="2400" b="1" dirty="0">
                <a:latin typeface="Arial" charset="0"/>
                <a:ea typeface="inherit" charset="0"/>
              </a:rPr>
            </a:br>
            <a:r>
              <a:rPr lang="x-none" altLang="x-none" sz="2400" b="1" dirty="0">
                <a:latin typeface="Arial" charset="0"/>
                <a:ea typeface="inherit" charset="0"/>
              </a:rPr>
              <a:t>30% improvement in sleep</a:t>
            </a:r>
            <a:br>
              <a:rPr lang="x-none" altLang="x-none" sz="2400" b="1" dirty="0">
                <a:latin typeface="Arial" charset="0"/>
                <a:ea typeface="inherit" charset="0"/>
              </a:rPr>
            </a:br>
            <a:r>
              <a:rPr lang="x-none" altLang="x-none" sz="2400" b="1" dirty="0">
                <a:latin typeface="Arial" charset="0"/>
                <a:ea typeface="inherit" charset="0"/>
              </a:rPr>
              <a:t>38% improvement in calmness</a:t>
            </a:r>
            <a:br>
              <a:rPr lang="x-none" altLang="x-none" sz="2400" b="1" dirty="0">
                <a:latin typeface="Arial" charset="0"/>
                <a:ea typeface="inherit" charset="0"/>
              </a:rPr>
            </a:br>
            <a:r>
              <a:rPr lang="x-none" altLang="x-none" sz="2400" b="1" dirty="0">
                <a:latin typeface="Arial" charset="0"/>
                <a:ea typeface="inherit" charset="0"/>
              </a:rPr>
              <a:t>46% drop in anxiety</a:t>
            </a:r>
            <a:br>
              <a:rPr lang="x-none" altLang="x-none" sz="2400" b="1" dirty="0">
                <a:latin typeface="Arial" charset="0"/>
                <a:ea typeface="inherit" charset="0"/>
              </a:rPr>
            </a:br>
            <a:r>
              <a:rPr lang="x-none" altLang="x-none" sz="2400" b="1" dirty="0">
                <a:latin typeface="Arial" charset="0"/>
                <a:ea typeface="inherit" charset="0"/>
              </a:rPr>
              <a:t>48% drop in fatigue</a:t>
            </a:r>
            <a:br>
              <a:rPr lang="x-none" altLang="x-none" sz="2400" b="1" dirty="0">
                <a:latin typeface="Arial" charset="0"/>
                <a:ea typeface="inherit" charset="0"/>
              </a:rPr>
            </a:br>
            <a:r>
              <a:rPr lang="x-none" altLang="x-none" sz="2400" b="1" dirty="0">
                <a:latin typeface="Arial" charset="0"/>
                <a:ea typeface="inherit" charset="0"/>
              </a:rPr>
              <a:t>56% drop in depression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69465" y="6065949"/>
            <a:ext cx="23583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HEARTMATH.COM</a:t>
            </a:r>
          </a:p>
        </p:txBody>
      </p:sp>
    </p:spTree>
    <p:extLst>
      <p:ext uri="{BB962C8B-B14F-4D97-AF65-F5344CB8AC3E}">
        <p14:creationId xmlns:p14="http://schemas.microsoft.com/office/powerpoint/2010/main" val="1834178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701" y="984250"/>
            <a:ext cx="8615364" cy="1257300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n-US" b="1" dirty="0" err="1">
                <a:latin typeface="Times New Roman" charset="0"/>
                <a:ea typeface="Times New Roman" charset="0"/>
                <a:cs typeface="Times New Roman" charset="0"/>
              </a:rPr>
              <a:t>Heartmath.org</a:t>
            </a:r>
            <a:b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782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3009900"/>
            <a:ext cx="7175500" cy="2920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63900" y="5842000"/>
            <a:ext cx="2705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InnerBalance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8255000" y="6083300"/>
            <a:ext cx="137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EmWave</a:t>
            </a:r>
            <a:r>
              <a:rPr lang="en-US" dirty="0"/>
              <a:t>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00" y="2094855"/>
            <a:ext cx="2133600" cy="435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3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176981"/>
            <a:ext cx="8610600" cy="1283109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Optimal  response window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787" y="1622322"/>
            <a:ext cx="6325115" cy="4024313"/>
          </a:xfrm>
        </p:spPr>
      </p:pic>
      <p:sp>
        <p:nvSpPr>
          <p:cNvPr id="3" name="TextBox 2"/>
          <p:cNvSpPr txBox="1"/>
          <p:nvPr/>
        </p:nvSpPr>
        <p:spPr>
          <a:xfrm>
            <a:off x="294969" y="2708694"/>
            <a:ext cx="183603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Fight</a:t>
            </a:r>
          </a:p>
          <a:p>
            <a:endParaRPr lang="en-US" sz="4400" dirty="0"/>
          </a:p>
          <a:p>
            <a:r>
              <a:rPr lang="en-US" sz="4400" i="1" dirty="0">
                <a:solidFill>
                  <a:srgbClr val="00B0F0"/>
                </a:solidFill>
              </a:rPr>
              <a:t>Flight</a:t>
            </a:r>
          </a:p>
          <a:p>
            <a:endParaRPr lang="en-US" sz="4400" dirty="0"/>
          </a:p>
          <a:p>
            <a:r>
              <a:rPr lang="en-US" sz="4400" dirty="0">
                <a:solidFill>
                  <a:schemeClr val="accent2"/>
                </a:solidFill>
              </a:rPr>
              <a:t>Freeze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75902" y="3008671"/>
            <a:ext cx="462572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PEAK PERFORMANCE</a:t>
            </a:r>
          </a:p>
          <a:p>
            <a:r>
              <a:rPr lang="en-US" sz="2800" b="1" i="1" dirty="0"/>
              <a:t>OPTIMAL RESPONSE 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Wingdings" charset="2"/>
              <a:buChar char="Ø"/>
            </a:pPr>
            <a:r>
              <a:rPr lang="en-US" sz="2000" dirty="0"/>
              <a:t>EASY CONCENTRATION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000" dirty="0"/>
              <a:t>SUSTAINABLE 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000" dirty="0"/>
              <a:t>FLOW OF IDEAS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000" dirty="0"/>
              <a:t>IMPROVED LISTENING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000" dirty="0"/>
              <a:t>IMPROVED COMMUNICATION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000" dirty="0"/>
              <a:t>ENERGY EFFICIENT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905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4066" y="764373"/>
            <a:ext cx="10082134" cy="1293028"/>
          </a:xfrm>
        </p:spPr>
        <p:txBody>
          <a:bodyPr>
            <a:noAutofit/>
          </a:bodyPr>
          <a:lstStyle/>
          <a:p>
            <a:r>
              <a:rPr lang="en-US" sz="4400" i="1" dirty="0">
                <a:solidFill>
                  <a:srgbClr val="0070C0"/>
                </a:solidFill>
                <a:latin typeface="Cambria" charset="0"/>
                <a:ea typeface="Cambria" charset="0"/>
                <a:cs typeface="Cambria" charset="0"/>
              </a:rPr>
              <a:t>Your home office &amp; parenting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3600" dirty="0"/>
              <a:t>Pandemic Stress – Why is it unique &amp; challenging?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/>
              <a:t>Making the transition to ‘home’ office.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/>
              <a:t>Tricks from others’ household trenches.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/>
              <a:t>What is working</a:t>
            </a:r>
            <a:r>
              <a:rPr lang="is-IS" sz="3600" dirty="0"/>
              <a:t>…what is not...solutions for now.</a:t>
            </a:r>
          </a:p>
          <a:p>
            <a:pPr marL="457200" indent="-457200">
              <a:buFont typeface="+mj-lt"/>
              <a:buAutoNum type="arabicPeriod"/>
            </a:pPr>
            <a:r>
              <a:rPr lang="is-IS" sz="3600" dirty="0"/>
              <a:t>Keys to survive &amp; thrive personally &amp; in business during COVID-19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9857" y="6351814"/>
            <a:ext cx="10565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 experts/Audio mute until group discussion/recorded –employees only/ASK QUESTIONS &amp; SHARE</a:t>
            </a:r>
          </a:p>
        </p:txBody>
      </p:sp>
    </p:spTree>
    <p:extLst>
      <p:ext uri="{BB962C8B-B14F-4D97-AF65-F5344CB8AC3E}">
        <p14:creationId xmlns:p14="http://schemas.microsoft.com/office/powerpoint/2010/main" val="339230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>
                <a:solidFill>
                  <a:srgbClr val="00B0F0"/>
                </a:solidFill>
              </a:rPr>
              <a:t>“Tap” into a greater state of focus &amp; calm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55800"/>
            <a:ext cx="10820400" cy="4288285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5100" b="1" i="1" dirty="0">
                <a:solidFill>
                  <a:schemeClr val="accent2"/>
                </a:solidFill>
              </a:rPr>
              <a:t>Easy Steps</a:t>
            </a:r>
          </a:p>
          <a:p>
            <a:pPr marL="742950" lvl="0" indent="-742950">
              <a:lnSpc>
                <a:spcPct val="100000"/>
              </a:lnSpc>
              <a:spcBef>
                <a:spcPts val="0"/>
              </a:spcBef>
              <a:buFont typeface="+mj-lt"/>
              <a:buAutoNum type="arabicParenR"/>
              <a:defRPr/>
            </a:pPr>
            <a:endParaRPr lang="en-US" sz="3600" dirty="0"/>
          </a:p>
          <a:p>
            <a:pPr marL="742950" lvl="0" indent="-742950">
              <a:lnSpc>
                <a:spcPct val="100000"/>
              </a:lnSpc>
              <a:spcBef>
                <a:spcPts val="0"/>
              </a:spcBef>
              <a:buFont typeface="+mj-lt"/>
              <a:buAutoNum type="arabicParenR"/>
              <a:defRPr/>
            </a:pPr>
            <a:r>
              <a:rPr lang="en-US" sz="3600" dirty="0"/>
              <a:t>Place your hands in front of your face, palms toward face.</a:t>
            </a:r>
          </a:p>
          <a:p>
            <a:pPr marL="742950" lvl="0" indent="-742950">
              <a:lnSpc>
                <a:spcPct val="100000"/>
              </a:lnSpc>
              <a:spcBef>
                <a:spcPts val="0"/>
              </a:spcBef>
              <a:buFont typeface="+mj-lt"/>
              <a:buAutoNum type="arabicParenR"/>
              <a:defRPr/>
            </a:pPr>
            <a:r>
              <a:rPr lang="en-US" sz="3600" dirty="0"/>
              <a:t>Cross your hands, until you can link your thumbs.</a:t>
            </a:r>
          </a:p>
          <a:p>
            <a:pPr marL="742950" lvl="0" indent="-742950">
              <a:lnSpc>
                <a:spcPct val="100000"/>
              </a:lnSpc>
              <a:spcBef>
                <a:spcPts val="0"/>
              </a:spcBef>
              <a:buFont typeface="+mj-lt"/>
              <a:buAutoNum type="arabicParenR"/>
              <a:defRPr/>
            </a:pPr>
            <a:r>
              <a:rPr lang="en-US" sz="3600" dirty="0"/>
              <a:t>Bring your linked hands, towards the center of your chest, where your fingers can touch just below your clavicle bones.</a:t>
            </a:r>
          </a:p>
          <a:p>
            <a:pPr marL="742950" lvl="0" indent="-742950">
              <a:lnSpc>
                <a:spcPct val="100000"/>
              </a:lnSpc>
              <a:spcBef>
                <a:spcPts val="0"/>
              </a:spcBef>
              <a:buFont typeface="+mj-lt"/>
              <a:buAutoNum type="arabicParenR"/>
              <a:defRPr/>
            </a:pPr>
            <a:r>
              <a:rPr lang="en-US" sz="3600" dirty="0"/>
              <a:t>Now, gently tap your fingers on your upper chest, left &amp; right, back &amp; forth.</a:t>
            </a:r>
          </a:p>
          <a:p>
            <a:pPr marL="742950" lvl="0" indent="-742950">
              <a:lnSpc>
                <a:spcPct val="100000"/>
              </a:lnSpc>
              <a:spcBef>
                <a:spcPts val="0"/>
              </a:spcBef>
              <a:buFont typeface="+mj-lt"/>
              <a:buAutoNum type="arabicParenR"/>
              <a:defRPr/>
            </a:pPr>
            <a:r>
              <a:rPr lang="en-US" sz="3600" dirty="0"/>
              <a:t>Keep going at your own pace, as long as you want, breathe.</a:t>
            </a:r>
          </a:p>
          <a:p>
            <a:pPr marL="742950" lvl="0" indent="-742950">
              <a:lnSpc>
                <a:spcPct val="100000"/>
              </a:lnSpc>
              <a:spcBef>
                <a:spcPts val="0"/>
              </a:spcBef>
              <a:buFont typeface="+mj-lt"/>
              <a:buAutoNum type="arabicParenR"/>
              <a:defRPr/>
            </a:pPr>
            <a:r>
              <a:rPr lang="en-US" sz="3600" dirty="0"/>
              <a:t>When you feel a sense of relaxing or calming you can stop.</a:t>
            </a:r>
          </a:p>
          <a:p>
            <a:pPr marL="742950" lvl="0" indent="-742950">
              <a:lnSpc>
                <a:spcPct val="100000"/>
              </a:lnSpc>
              <a:spcBef>
                <a:spcPts val="0"/>
              </a:spcBef>
              <a:buFont typeface="+mj-lt"/>
              <a:buAutoNum type="arabicParenR"/>
              <a:defRPr/>
            </a:pPr>
            <a:r>
              <a:rPr lang="en-US" sz="3600" dirty="0"/>
              <a:t>If you feel more agitated, irritable, keep going.</a:t>
            </a:r>
          </a:p>
          <a:p>
            <a:pPr marL="742950" lvl="0" indent="-742950">
              <a:lnSpc>
                <a:spcPct val="100000"/>
              </a:lnSpc>
              <a:spcBef>
                <a:spcPts val="0"/>
              </a:spcBef>
              <a:buFont typeface="+mj-lt"/>
              <a:buAutoNum type="arabicParenR"/>
              <a:defRPr/>
            </a:pPr>
            <a:r>
              <a:rPr lang="en-US" sz="3600" i="1" dirty="0"/>
              <a:t>Alternative tapping positions: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charset="2"/>
              <a:buChar char="Ø"/>
            </a:pPr>
            <a:r>
              <a:rPr lang="en-US" sz="3400" dirty="0"/>
              <a:t> Cross your arms &amp;  hug your upper arms, gently tap or squeeze your arms left &amp; right.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charset="2"/>
              <a:buChar char="Ø"/>
            </a:pPr>
            <a:r>
              <a:rPr lang="en-US" sz="3400" dirty="0"/>
              <a:t>Sitting down – tap your upper thighs with your hands, left &amp; right, breathe!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32000" y="6400800"/>
            <a:ext cx="6950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Dr</a:t>
            </a:r>
            <a:r>
              <a:rPr lang="en-US" dirty="0"/>
              <a:t> Gilman- Butterfly Hug- YouTube: https://</a:t>
            </a:r>
            <a:r>
              <a:rPr lang="en-US" dirty="0" err="1"/>
              <a:t>youtu.be</a:t>
            </a:r>
            <a:r>
              <a:rPr lang="en-US" dirty="0"/>
              <a:t>/RQxKedYGyU8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120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84200"/>
            <a:ext cx="4114800" cy="977424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</a:rPr>
              <a:t>Increases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788" y="768868"/>
            <a:ext cx="4178808" cy="364236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1321" y="1561624"/>
            <a:ext cx="4369279" cy="3327876"/>
          </a:xfrm>
        </p:spPr>
        <p:txBody>
          <a:bodyPr>
            <a:norm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2800" dirty="0"/>
              <a:t>Sense of Calm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2800" dirty="0"/>
              <a:t>Emotional Resilience – Flex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2800" dirty="0"/>
              <a:t>Mindfulness Skills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2800" dirty="0"/>
              <a:t>Focus &amp; Attention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2800" dirty="0"/>
              <a:t>Productive Sleep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04875" y="2578100"/>
            <a:ext cx="338712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DECREASES</a:t>
            </a:r>
            <a:endParaRPr lang="en-US" sz="2000" dirty="0"/>
          </a:p>
          <a:p>
            <a:pPr marL="285750" indent="-285750">
              <a:buFont typeface="Wingdings" charset="2"/>
              <a:buChar char="Ø"/>
            </a:pPr>
            <a:r>
              <a:rPr lang="en-US" sz="2800" dirty="0"/>
              <a:t>Reactions to triggers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800" dirty="0"/>
              <a:t>Emotional Dysregulation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800" dirty="0"/>
              <a:t>Test Anxiety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800" dirty="0"/>
              <a:t>Stress &amp; Anxiety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800" dirty="0"/>
              <a:t>Chronic Pain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5800" y="4889500"/>
            <a:ext cx="8542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  <a:r>
              <a:rPr lang="en-US" sz="2400" dirty="0"/>
              <a:t>Lower regions of the brain sense tapping – </a:t>
            </a:r>
            <a:r>
              <a:rPr lang="en-US" sz="2400" b="1" dirty="0">
                <a:solidFill>
                  <a:schemeClr val="accent2"/>
                </a:solidFill>
              </a:rPr>
              <a:t>AUTO-PAY</a:t>
            </a:r>
          </a:p>
          <a:p>
            <a:r>
              <a:rPr lang="en-US" sz="2400" dirty="0"/>
              <a:t>*BS activates hemispheres = </a:t>
            </a:r>
            <a:r>
              <a:rPr lang="en-US" sz="2400" dirty="0">
                <a:solidFill>
                  <a:schemeClr val="accent1"/>
                </a:solidFill>
              </a:rPr>
              <a:t>inhibits amygdala hijack!</a:t>
            </a:r>
            <a:r>
              <a:rPr lang="en-US" sz="2400" dirty="0"/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800" y="6198769"/>
            <a:ext cx="4938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</a:t>
            </a:r>
            <a:r>
              <a:rPr lang="en-US" sz="1400" dirty="0"/>
              <a:t>Robert </a:t>
            </a:r>
            <a:r>
              <a:rPr lang="en-US" sz="1400" dirty="0" err="1"/>
              <a:t>Scaer</a:t>
            </a:r>
            <a:r>
              <a:rPr lang="en-US" sz="1400" dirty="0"/>
              <a:t>, MD(2012) 8 Keys to Brain-Body Balance, p144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80362" y="6314536"/>
            <a:ext cx="2655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Bi-</a:t>
            </a:r>
            <a:r>
              <a:rPr lang="en-US" sz="2000" dirty="0" err="1"/>
              <a:t>Tapp.com</a:t>
            </a:r>
            <a:r>
              <a:rPr lang="en-US" sz="2000" dirty="0"/>
              <a:t> - DRSARA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35600" y="214868"/>
            <a:ext cx="2324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Devices that help!</a:t>
            </a:r>
          </a:p>
        </p:txBody>
      </p:sp>
    </p:spTree>
    <p:extLst>
      <p:ext uri="{BB962C8B-B14F-4D97-AF65-F5344CB8AC3E}">
        <p14:creationId xmlns:p14="http://schemas.microsoft.com/office/powerpoint/2010/main" val="1652463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Who’s using Bi-</a:t>
            </a:r>
            <a:r>
              <a:rPr lang="en-US" dirty="0" err="1"/>
              <a:t>tapps</a:t>
            </a:r>
            <a:r>
              <a:rPr lang="en-US" dirty="0"/>
              <a:t> ? </a:t>
            </a:r>
            <a:br>
              <a:rPr lang="en-US" dirty="0"/>
            </a:br>
            <a:r>
              <a:rPr lang="en-US" dirty="0"/>
              <a:t>Why &amp; When?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632" y="2499851"/>
            <a:ext cx="3018234" cy="402431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54" y="2285866"/>
            <a:ext cx="2673100" cy="402431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444" y="2285866"/>
            <a:ext cx="3085786" cy="411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155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0777" y="759125"/>
            <a:ext cx="9815423" cy="1777040"/>
          </a:xfrm>
        </p:spPr>
        <p:txBody>
          <a:bodyPr>
            <a:normAutofit fontScale="90000"/>
          </a:bodyPr>
          <a:lstStyle/>
          <a:p>
            <a:pPr algn="ctr" fontAlgn="ctr"/>
            <a:r>
              <a:rPr lang="en-US" sz="3600" dirty="0"/>
              <a:t>  </a:t>
            </a:r>
            <a:r>
              <a:rPr lang="en-US" dirty="0"/>
              <a:t> how to do a mental health check-up </a:t>
            </a:r>
            <a:br>
              <a:rPr lang="en-US" dirty="0"/>
            </a:br>
            <a:r>
              <a:rPr lang="en-US" dirty="0"/>
              <a:t> 6 Strategies - </a:t>
            </a:r>
            <a:r>
              <a:rPr lang="en-US" i="1" dirty="0">
                <a:solidFill>
                  <a:srgbClr val="00B0F0"/>
                </a:solidFill>
              </a:rPr>
              <a:t>STREAM</a:t>
            </a:r>
            <a:r>
              <a:rPr lang="en-US" dirty="0"/>
              <a:t> </a:t>
            </a:r>
            <a:br>
              <a:rPr lang="en-US" dirty="0"/>
            </a:br>
            <a:r>
              <a:rPr lang="en-US" sz="3100" dirty="0"/>
              <a:t>Mike </a:t>
            </a:r>
            <a:r>
              <a:rPr lang="en-US" sz="3100" dirty="0" err="1"/>
              <a:t>Kyrios</a:t>
            </a:r>
            <a:br>
              <a:rPr lang="en-US" sz="3100" dirty="0"/>
            </a:br>
            <a:r>
              <a:rPr lang="en-US" sz="3100" dirty="0"/>
              <a:t> </a:t>
            </a:r>
            <a:br>
              <a:rPr lang="en-US" sz="2700" dirty="0"/>
            </a:br>
            <a:r>
              <a:rPr lang="en-US" dirty="0"/>
              <a:t>				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792" y="2194560"/>
            <a:ext cx="11933208" cy="4930859"/>
          </a:xfrm>
        </p:spPr>
        <p:txBody>
          <a:bodyPr>
            <a:normAutofit/>
          </a:bodyPr>
          <a:lstStyle/>
          <a:p>
            <a:pPr marL="0" indent="0" fontAlgn="ctr">
              <a:buNone/>
            </a:pPr>
            <a:r>
              <a:rPr lang="en-US" sz="3200" dirty="0"/>
              <a:t> </a:t>
            </a:r>
            <a:r>
              <a:rPr lang="en-US" sz="3200" dirty="0">
                <a:solidFill>
                  <a:srgbClr val="00B0F0"/>
                </a:solidFill>
              </a:rPr>
              <a:t>S</a:t>
            </a:r>
            <a:r>
              <a:rPr lang="en-US" sz="3200" dirty="0"/>
              <a:t> </a:t>
            </a:r>
            <a:r>
              <a:rPr lang="en-US" sz="2800" dirty="0"/>
              <a:t>–  Social Networking: too much/too little? Isolation = depression</a:t>
            </a:r>
          </a:p>
          <a:p>
            <a:pPr marL="0" indent="0" fontAlgn="ctr">
              <a:buNone/>
            </a:pPr>
            <a:r>
              <a:rPr lang="en-US" sz="2800" dirty="0"/>
              <a:t> </a:t>
            </a:r>
            <a:r>
              <a:rPr lang="en-US" sz="2800" dirty="0">
                <a:solidFill>
                  <a:srgbClr val="00B0F0"/>
                </a:solidFill>
              </a:rPr>
              <a:t>T</a:t>
            </a:r>
            <a:r>
              <a:rPr lang="en-US" sz="2800" dirty="0"/>
              <a:t> –  Time-out: quiet time to yourself/everyone needs it.</a:t>
            </a:r>
          </a:p>
          <a:p>
            <a:pPr marL="0" indent="0" fontAlgn="ctr">
              <a:buNone/>
            </a:pPr>
            <a:r>
              <a:rPr lang="en-US" sz="2800" dirty="0"/>
              <a:t> </a:t>
            </a:r>
            <a:r>
              <a:rPr lang="en-US" sz="2800" dirty="0">
                <a:solidFill>
                  <a:srgbClr val="00B0F0"/>
                </a:solidFill>
              </a:rPr>
              <a:t> R </a:t>
            </a:r>
            <a:r>
              <a:rPr lang="en-US" sz="2800" dirty="0"/>
              <a:t>–  Relaxation: take a break, yoga, breathing, meditation, dancing </a:t>
            </a:r>
          </a:p>
          <a:p>
            <a:pPr marL="0" indent="0" fontAlgn="ctr">
              <a:buNone/>
            </a:pPr>
            <a:r>
              <a:rPr lang="en-US" sz="2800" dirty="0"/>
              <a:t> </a:t>
            </a:r>
            <a:r>
              <a:rPr lang="en-US" sz="2800" dirty="0">
                <a:solidFill>
                  <a:srgbClr val="00B0F0"/>
                </a:solidFill>
              </a:rPr>
              <a:t> E </a:t>
            </a:r>
            <a:r>
              <a:rPr lang="en-US" sz="2800" dirty="0"/>
              <a:t>–  Exercise &amp; Entertainment: get creative, something new…</a:t>
            </a:r>
          </a:p>
          <a:p>
            <a:pPr marL="0" indent="0" fontAlgn="ctr">
              <a:buNone/>
            </a:pPr>
            <a:r>
              <a:rPr lang="en-US" sz="2800" dirty="0"/>
              <a:t>  </a:t>
            </a:r>
            <a:r>
              <a:rPr lang="en-US" sz="2800" dirty="0">
                <a:solidFill>
                  <a:srgbClr val="00B0F0"/>
                </a:solidFill>
              </a:rPr>
              <a:t>A </a:t>
            </a:r>
            <a:r>
              <a:rPr lang="en-US" sz="2800" dirty="0"/>
              <a:t>–  Alternative Thinking – shift your thoughts/change your channel</a:t>
            </a:r>
          </a:p>
          <a:p>
            <a:pPr marL="0" indent="0" fontAlgn="ctr">
              <a:buNone/>
            </a:pPr>
            <a:r>
              <a:rPr lang="en-US" sz="2800" dirty="0"/>
              <a:t>  </a:t>
            </a:r>
            <a:r>
              <a:rPr lang="en-US" sz="2800" dirty="0">
                <a:solidFill>
                  <a:srgbClr val="00B0F0"/>
                </a:solidFill>
              </a:rPr>
              <a:t>M</a:t>
            </a:r>
            <a:r>
              <a:rPr lang="en-US" sz="2800" dirty="0"/>
              <a:t> –  Mindful of others – checking on others, helping within restrictions</a:t>
            </a:r>
          </a:p>
          <a:p>
            <a:pPr marL="0" indent="0" fontAlgn="ctr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62777" y="6331789"/>
            <a:ext cx="4556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(Neuroscience News &amp; Research 3.26.2020)</a:t>
            </a:r>
          </a:p>
        </p:txBody>
      </p:sp>
    </p:spTree>
    <p:extLst>
      <p:ext uri="{BB962C8B-B14F-4D97-AF65-F5344CB8AC3E}">
        <p14:creationId xmlns:p14="http://schemas.microsoft.com/office/powerpoint/2010/main" val="901650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Q &amp; A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660" y="1127051"/>
            <a:ext cx="4380613" cy="5295014"/>
          </a:xfrm>
        </p:spPr>
      </p:pic>
    </p:spTree>
    <p:extLst>
      <p:ext uri="{BB962C8B-B14F-4D97-AF65-F5344CB8AC3E}">
        <p14:creationId xmlns:p14="http://schemas.microsoft.com/office/powerpoint/2010/main" val="11163285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4335" y="764373"/>
            <a:ext cx="10001865" cy="1293028"/>
          </a:xfrm>
        </p:spPr>
        <p:txBody>
          <a:bodyPr/>
          <a:lstStyle/>
          <a:p>
            <a:r>
              <a:rPr lang="en-US" dirty="0"/>
              <a:t>City Employee Assistance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Contact EAP</a:t>
            </a:r>
          </a:p>
          <a:p>
            <a:pPr marL="0" indent="0" algn="ctr">
              <a:buNone/>
            </a:pPr>
            <a:r>
              <a:rPr lang="en-US" sz="3200" i="1" dirty="0"/>
              <a:t>Assistance includes emotional or work-life counseling, financial information and resources, legal support and resources</a:t>
            </a:r>
            <a:endParaRPr lang="en-US" sz="4000" dirty="0"/>
          </a:p>
          <a:p>
            <a:r>
              <a:rPr lang="en-US" sz="4000" dirty="0"/>
              <a:t>877.851.1631  TDD: 800.327.1833</a:t>
            </a:r>
          </a:p>
          <a:p>
            <a:r>
              <a:rPr lang="en-US" sz="4000" dirty="0"/>
              <a:t>24-hours a day, seven days a week</a:t>
            </a:r>
          </a:p>
          <a:p>
            <a:r>
              <a:rPr lang="en-US" sz="4000" dirty="0" err="1"/>
              <a:t>workhealthlife.com</a:t>
            </a:r>
            <a:r>
              <a:rPr lang="en-US" sz="4000" dirty="0"/>
              <a:t>/Standard6</a:t>
            </a:r>
          </a:p>
        </p:txBody>
      </p:sp>
    </p:spTree>
    <p:extLst>
      <p:ext uri="{BB962C8B-B14F-4D97-AF65-F5344CB8AC3E}">
        <p14:creationId xmlns:p14="http://schemas.microsoft.com/office/powerpoint/2010/main" val="14273519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817497"/>
            <a:ext cx="9144000" cy="133037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Coherence Associates, </a:t>
            </a:r>
            <a:r>
              <a:rPr lang="en-US" b="1" dirty="0" err="1"/>
              <a:t>inc.</a:t>
            </a:r>
            <a:br>
              <a:rPr lang="en-US" b="1" dirty="0"/>
            </a:br>
            <a:br>
              <a:rPr lang="en-US" b="1" dirty="0"/>
            </a:br>
            <a:r>
              <a:rPr lang="en-US" sz="3100" b="1" dirty="0" err="1"/>
              <a:t>www.CoherenceAssociates.com</a:t>
            </a:r>
            <a:br>
              <a:rPr lang="en-US" sz="3100" b="1" dirty="0"/>
            </a:br>
            <a:r>
              <a:rPr lang="en-US" b="1" dirty="0"/>
              <a:t> 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524000" y="5540761"/>
            <a:ext cx="9358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+mj-lt"/>
              </a:rPr>
              <a:t>California Tele-Health Professional Counseling</a:t>
            </a:r>
          </a:p>
          <a:p>
            <a:pPr algn="ctr"/>
            <a:r>
              <a:rPr lang="en-US" sz="3200" b="1" i="1" dirty="0">
                <a:solidFill>
                  <a:srgbClr val="0070C0"/>
                </a:solidFill>
                <a:latin typeface="+mj-lt"/>
              </a:rPr>
              <a:t>Offices in San Diego County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6" t="1121" r="25447" b="51085"/>
          <a:stretch/>
        </p:blipFill>
        <p:spPr>
          <a:xfrm>
            <a:off x="5007558" y="3660192"/>
            <a:ext cx="1759789" cy="15442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1628582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0070C0"/>
              </a:solidFill>
            </a:endParaRPr>
          </a:p>
          <a:p>
            <a:pPr algn="ctr"/>
            <a:r>
              <a:rPr lang="en-US" sz="4000" b="1" dirty="0">
                <a:solidFill>
                  <a:srgbClr val="0070C0"/>
                </a:solidFill>
              </a:rPr>
              <a:t>760.942.8663</a:t>
            </a:r>
          </a:p>
          <a:p>
            <a:pPr algn="ctr"/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51574" y="2842080"/>
            <a:ext cx="7831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hlinkClick r:id="rId3"/>
              </a:rPr>
              <a:t>Sarag@CoherenceAssociates.com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095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7033" y="695361"/>
            <a:ext cx="11835440" cy="1293028"/>
          </a:xfrm>
        </p:spPr>
        <p:txBody>
          <a:bodyPr/>
          <a:lstStyle/>
          <a:p>
            <a:pPr algn="ctr"/>
            <a:r>
              <a:rPr lang="en-US" sz="4400" b="1" i="1" dirty="0">
                <a:solidFill>
                  <a:schemeClr val="accent1"/>
                </a:solidFill>
              </a:rPr>
              <a:t>Pandemic Stress </a:t>
            </a:r>
            <a:br>
              <a:rPr lang="en-US" dirty="0"/>
            </a:br>
            <a:r>
              <a:rPr lang="en-US" dirty="0">
                <a:solidFill>
                  <a:schemeClr val="accent3"/>
                </a:solidFill>
              </a:rPr>
              <a:t>Why is it unique &amp; challenging?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1" fontAlgn="ctr">
              <a:lnSpc>
                <a:spcPct val="150000"/>
              </a:lnSpc>
              <a:buClr>
                <a:srgbClr val="0070C0"/>
              </a:buClr>
              <a:buFont typeface="Wingdings" charset="2"/>
              <a:buChar char="Ø"/>
            </a:pPr>
            <a:r>
              <a:rPr lang="en-US" sz="3600" dirty="0">
                <a:solidFill>
                  <a:srgbClr val="0070C0"/>
                </a:solidFill>
              </a:rPr>
              <a:t>Shared Globally &amp; locally </a:t>
            </a:r>
          </a:p>
          <a:p>
            <a:pPr lvl="1" fontAlgn="ctr">
              <a:lnSpc>
                <a:spcPct val="150000"/>
              </a:lnSpc>
              <a:buClr>
                <a:srgbClr val="0070C0"/>
              </a:buClr>
              <a:buFont typeface="Wingdings" charset="2"/>
              <a:buChar char="Ø"/>
            </a:pPr>
            <a:r>
              <a:rPr lang="en-US" sz="3600" dirty="0">
                <a:solidFill>
                  <a:srgbClr val="0070C0"/>
                </a:solidFill>
              </a:rPr>
              <a:t>Unfamiliar enemy – learning how to fight it in </a:t>
            </a:r>
            <a:r>
              <a:rPr lang="en-US" sz="3600" i="1" dirty="0">
                <a:solidFill>
                  <a:schemeClr val="accent1"/>
                </a:solidFill>
              </a:rPr>
              <a:t>REAL- TIME</a:t>
            </a:r>
          </a:p>
          <a:p>
            <a:pPr lvl="1" fontAlgn="ctr">
              <a:lnSpc>
                <a:spcPct val="150000"/>
              </a:lnSpc>
              <a:buClr>
                <a:srgbClr val="0070C0"/>
              </a:buClr>
              <a:buFont typeface="Wingdings" charset="2"/>
              <a:buChar char="Ø"/>
            </a:pPr>
            <a:r>
              <a:rPr lang="en-US" sz="3600" dirty="0">
                <a:solidFill>
                  <a:srgbClr val="0070C0"/>
                </a:solidFill>
              </a:rPr>
              <a:t>Uncertainty - timing &amp; impact &amp; recovery </a:t>
            </a:r>
          </a:p>
          <a:p>
            <a:pPr lvl="1" fontAlgn="ctr">
              <a:lnSpc>
                <a:spcPct val="150000"/>
              </a:lnSpc>
              <a:buClr>
                <a:srgbClr val="0070C0"/>
              </a:buClr>
              <a:buFont typeface="Wingdings" charset="2"/>
              <a:buChar char="Ø"/>
            </a:pPr>
            <a:r>
              <a:rPr lang="en-US" sz="3600" dirty="0">
                <a:solidFill>
                  <a:srgbClr val="0070C0"/>
                </a:solidFill>
              </a:rPr>
              <a:t>Cumulative chronic stress breaks down resilience </a:t>
            </a:r>
          </a:p>
          <a:p>
            <a:pPr>
              <a:buClr>
                <a:srgbClr val="0070C0"/>
              </a:buClr>
              <a:buFont typeface="Wingdings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084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4372"/>
            <a:ext cx="9171482" cy="3657725"/>
          </a:xfrm>
        </p:spPr>
        <p:txBody>
          <a:bodyPr>
            <a:normAutofit/>
          </a:bodyPr>
          <a:lstStyle/>
          <a:p>
            <a:pPr algn="ctr"/>
            <a:r>
              <a:rPr lang="en-US" sz="4400" b="1" i="1" dirty="0">
                <a:solidFill>
                  <a:srgbClr val="00B0F0"/>
                </a:solidFill>
              </a:rPr>
              <a:t>Let’s be real! </a:t>
            </a:r>
            <a:br>
              <a:rPr lang="en-US" sz="4400" b="1" i="1" dirty="0">
                <a:solidFill>
                  <a:srgbClr val="00B0F0"/>
                </a:solidFill>
              </a:rPr>
            </a:br>
            <a:r>
              <a:rPr lang="en-US" sz="4400" b="1" i="1" dirty="0">
                <a:solidFill>
                  <a:srgbClr val="00B0F0"/>
                </a:solidFill>
              </a:rPr>
              <a:t>We are all</a:t>
            </a:r>
            <a:br>
              <a:rPr lang="en-US" sz="4400" b="1" i="1" dirty="0">
                <a:solidFill>
                  <a:srgbClr val="00B0F0"/>
                </a:solidFill>
              </a:rPr>
            </a:br>
            <a:r>
              <a:rPr lang="en-US" sz="4400" b="1" i="1" dirty="0">
                <a:solidFill>
                  <a:srgbClr val="00B0F0"/>
                </a:solidFill>
              </a:rPr>
              <a:t> in this together</a:t>
            </a:r>
            <a:r>
              <a:rPr lang="is-IS" sz="4400" b="1" i="1" dirty="0">
                <a:solidFill>
                  <a:srgbClr val="00B0F0"/>
                </a:solidFill>
              </a:rPr>
              <a:t>…</a:t>
            </a:r>
            <a:endParaRPr lang="en-US" sz="4400" b="1" i="1" dirty="0">
              <a:solidFill>
                <a:srgbClr val="00B0F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40" y="434590"/>
            <a:ext cx="4165549" cy="5876270"/>
          </a:xfrm>
        </p:spPr>
      </p:pic>
      <p:sp>
        <p:nvSpPr>
          <p:cNvPr id="3" name="TextBox 2"/>
          <p:cNvSpPr txBox="1"/>
          <p:nvPr/>
        </p:nvSpPr>
        <p:spPr>
          <a:xfrm>
            <a:off x="5861957" y="4016829"/>
            <a:ext cx="581960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age of the kids matters</a:t>
            </a:r>
          </a:p>
          <a:p>
            <a:r>
              <a:rPr lang="en-US" sz="2800" dirty="0"/>
              <a:t>Little ones, school age, teens, college</a:t>
            </a:r>
            <a:r>
              <a:rPr lang="is-IS" sz="2800" dirty="0"/>
              <a:t>…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08571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764373"/>
            <a:ext cx="12052091" cy="1293028"/>
          </a:xfrm>
        </p:spPr>
        <p:txBody>
          <a:bodyPr>
            <a:noAutofit/>
          </a:bodyPr>
          <a:lstStyle/>
          <a:p>
            <a:pPr algn="ctr"/>
            <a:r>
              <a:rPr lang="en-US" b="1" i="1" dirty="0">
                <a:solidFill>
                  <a:srgbClr val="00B0F0"/>
                </a:solidFill>
              </a:rPr>
              <a:t>“I’m not working from home, </a:t>
            </a:r>
            <a:br>
              <a:rPr lang="en-US" b="1" i="1" dirty="0">
                <a:solidFill>
                  <a:srgbClr val="00B0F0"/>
                </a:solidFill>
              </a:rPr>
            </a:br>
            <a:r>
              <a:rPr lang="en-US" b="1" i="1" dirty="0">
                <a:solidFill>
                  <a:srgbClr val="00B0F0"/>
                </a:solidFill>
              </a:rPr>
              <a:t>I’m at home during a crisis trying to work”</a:t>
            </a:r>
            <a:br>
              <a:rPr lang="en-US" b="1" i="1" dirty="0">
                <a:solidFill>
                  <a:srgbClr val="00B0F0"/>
                </a:solidFill>
              </a:rPr>
            </a:br>
            <a:endParaRPr lang="en-US" b="1" i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Ø"/>
            </a:pPr>
            <a:r>
              <a:rPr lang="is-IS" sz="3200" dirty="0"/>
              <a:t>Work ’friends’ – naturally together every day – now not</a:t>
            </a:r>
          </a:p>
          <a:p>
            <a:pPr>
              <a:buFont typeface="Wingdings" charset="2"/>
              <a:buChar char="Ø"/>
            </a:pPr>
            <a:r>
              <a:rPr lang="is-IS" sz="3200" dirty="0"/>
              <a:t>Does my boss think I’m being productive? Am I? Change in measuring stick of productivity. </a:t>
            </a:r>
          </a:p>
          <a:p>
            <a:pPr>
              <a:buFont typeface="Wingdings" charset="2"/>
              <a:buChar char="Ø"/>
            </a:pPr>
            <a:r>
              <a:rPr lang="is-IS" sz="3200" dirty="0"/>
              <a:t>What if I end up losing my job?</a:t>
            </a:r>
          </a:p>
          <a:p>
            <a:pPr>
              <a:buFont typeface="Wingdings" charset="2"/>
              <a:buChar char="Ø"/>
            </a:pPr>
            <a:r>
              <a:rPr lang="is-IS" sz="3200" dirty="0"/>
              <a:t>What if I am wondering if I even like my job anymore, is the normal? </a:t>
            </a:r>
            <a:endParaRPr lang="en-US" sz="3200" dirty="0"/>
          </a:p>
          <a:p>
            <a:endParaRPr lang="is-I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49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Home schooling</a:t>
            </a:r>
            <a:r>
              <a:rPr lang="is-IS" i="1" dirty="0"/>
              <a:t>…is it summer break yet?</a:t>
            </a:r>
            <a:r>
              <a:rPr lang="is-IS" dirty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841" y="1787578"/>
            <a:ext cx="5786492" cy="4463320"/>
          </a:xfrm>
        </p:spPr>
      </p:pic>
      <p:sp>
        <p:nvSpPr>
          <p:cNvPr id="3" name="TextBox 2"/>
          <p:cNvSpPr txBox="1"/>
          <p:nvPr/>
        </p:nvSpPr>
        <p:spPr>
          <a:xfrm>
            <a:off x="8082644" y="2792185"/>
            <a:ext cx="3200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Most parents don’t have any training &amp; didn’t want to be a teacher anyway! Keep your expectations LOW! </a:t>
            </a:r>
          </a:p>
          <a:p>
            <a:r>
              <a:rPr lang="en-US" sz="2800" dirty="0"/>
              <a:t>Age &amp; personality of child determines steps to take. </a:t>
            </a:r>
          </a:p>
        </p:txBody>
      </p:sp>
    </p:spTree>
    <p:extLst>
      <p:ext uri="{BB962C8B-B14F-4D97-AF65-F5344CB8AC3E}">
        <p14:creationId xmlns:p14="http://schemas.microsoft.com/office/powerpoint/2010/main" val="1073685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3633" y="764373"/>
            <a:ext cx="9422567" cy="1293028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00B0F0"/>
                </a:solidFill>
              </a:rPr>
              <a:t>Making the transition to ‘home’ office.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charset="2"/>
              <a:buChar char="Ø"/>
            </a:pPr>
            <a:r>
              <a:rPr lang="en-US" sz="3200" dirty="0"/>
              <a:t>Change in routine in time &amp; space – disorienting &amp; forgetful</a:t>
            </a:r>
          </a:p>
          <a:p>
            <a:pPr>
              <a:buFont typeface="Wingdings" charset="2"/>
              <a:buChar char="Ø"/>
            </a:pPr>
            <a:r>
              <a:rPr lang="en-US" sz="3200" dirty="0"/>
              <a:t>You’re home so you must be </a:t>
            </a:r>
            <a:r>
              <a:rPr lang="en-US" sz="3200" b="1" i="1" dirty="0"/>
              <a:t>available</a:t>
            </a:r>
            <a:r>
              <a:rPr lang="is-IS" sz="3200" dirty="0"/>
              <a:t>…new game plan &amp; rules</a:t>
            </a:r>
          </a:p>
          <a:p>
            <a:pPr>
              <a:buFont typeface="Wingdings" charset="2"/>
              <a:buChar char="Ø"/>
            </a:pPr>
            <a:r>
              <a:rPr lang="is-IS" sz="3200" dirty="0"/>
              <a:t>Frustrations around not having what you need- where you need it</a:t>
            </a:r>
          </a:p>
          <a:p>
            <a:pPr>
              <a:buFont typeface="Wingdings" charset="2"/>
              <a:buChar char="Ø"/>
            </a:pPr>
            <a:r>
              <a:rPr lang="is-IS" sz="3200" dirty="0"/>
              <a:t>How to re-orient yourself from worker to parent in a split second – no commute to difuse or refresh</a:t>
            </a:r>
          </a:p>
          <a:p>
            <a:pPr>
              <a:buFont typeface="Wingdings" charset="2"/>
              <a:buChar char="Ø"/>
            </a:pPr>
            <a:r>
              <a:rPr lang="is-IS" sz="3200" dirty="0"/>
              <a:t>Both parents are ’working’ –who’s is more important?</a:t>
            </a:r>
          </a:p>
        </p:txBody>
      </p:sp>
    </p:spTree>
    <p:extLst>
      <p:ext uri="{BB962C8B-B14F-4D97-AF65-F5344CB8AC3E}">
        <p14:creationId xmlns:p14="http://schemas.microsoft.com/office/powerpoint/2010/main" val="435642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6671" y="764373"/>
            <a:ext cx="11065329" cy="1293028"/>
          </a:xfrm>
        </p:spPr>
        <p:txBody>
          <a:bodyPr>
            <a:normAutofit fontScale="90000"/>
          </a:bodyPr>
          <a:lstStyle/>
          <a:p>
            <a:pPr marL="457200" indent="-457200" algn="ctr"/>
            <a:r>
              <a:rPr lang="en-US" b="1" i="1" dirty="0">
                <a:solidFill>
                  <a:srgbClr val="00B0F0"/>
                </a:solidFill>
              </a:rPr>
              <a:t>Tricks from others’ household trenches</a:t>
            </a:r>
            <a:br>
              <a:rPr lang="en-US" b="1" i="1" dirty="0">
                <a:solidFill>
                  <a:srgbClr val="00B0F0"/>
                </a:solidFill>
              </a:rPr>
            </a:br>
            <a:r>
              <a:rPr lang="en-US" sz="2800" dirty="0"/>
              <a:t>Sara &amp; Tom – Both started new jobs in the last 6 weeks</a:t>
            </a:r>
            <a:br>
              <a:rPr lang="en-US" sz="2800" dirty="0"/>
            </a:br>
            <a:r>
              <a:rPr lang="en-US" sz="2200" i="1" dirty="0"/>
              <a:t>National Director Brand Partnerships &amp; Regional Sales Manager-Midwest</a:t>
            </a:r>
            <a:br>
              <a:rPr lang="en-US" sz="2200" i="1" dirty="0"/>
            </a:br>
            <a:r>
              <a:rPr lang="en-US" sz="2200" i="1" dirty="0"/>
              <a:t>2 year old &amp; 5 year old boys </a:t>
            </a:r>
            <a:br>
              <a:rPr lang="en-US" sz="2200" dirty="0"/>
            </a:br>
            <a:br>
              <a:rPr lang="en-US" sz="2200" dirty="0"/>
            </a:b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FLEXIBLE structure to your day </a:t>
            </a:r>
          </a:p>
          <a:p>
            <a:r>
              <a:rPr lang="en-US" dirty="0"/>
              <a:t>OUTSIED every day &amp; develop NON_SCREEN time activities inside</a:t>
            </a:r>
          </a:p>
          <a:p>
            <a:r>
              <a:rPr lang="en-US" dirty="0"/>
              <a:t>leverage the art of pairing – doing laundry + audio book OR school time = parent yoga</a:t>
            </a:r>
          </a:p>
          <a:p>
            <a:r>
              <a:rPr lang="en-US" dirty="0"/>
              <a:t>fights OK -  disrespect NOT OK</a:t>
            </a:r>
          </a:p>
          <a:p>
            <a:r>
              <a:rPr lang="en-US" dirty="0"/>
              <a:t>Give yourself a ‘time-out’ it’s not selfish it’s self-survival!</a:t>
            </a:r>
          </a:p>
          <a:p>
            <a:r>
              <a:rPr lang="en-US" dirty="0"/>
              <a:t>Get up, Get dressed, Drink WATER &amp; OVER communicate with spouse about daily needs</a:t>
            </a:r>
          </a:p>
          <a:p>
            <a:r>
              <a:rPr lang="en-US" dirty="0"/>
              <a:t>Divide &amp; conquer – chores, cooking, schooling, bed time routines &amp; work hours</a:t>
            </a:r>
          </a:p>
          <a:p>
            <a:r>
              <a:rPr lang="en-US" dirty="0"/>
              <a:t>Self-compassion &amp; patience when it comes to technology, home schooling &amp; work duties</a:t>
            </a:r>
          </a:p>
          <a:p>
            <a:r>
              <a:rPr lang="en-US" dirty="0"/>
              <a:t>Virtual Childcare – Grandparents reading to them or Friend Group Talks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577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342900"/>
            <a:ext cx="8610600" cy="171450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What is working</a:t>
            </a:r>
            <a:r>
              <a:rPr lang="is-IS" dirty="0"/>
              <a:t>…what is not...solutions for now, </a:t>
            </a:r>
            <a:br>
              <a:rPr lang="is-IS" dirty="0"/>
            </a:br>
            <a:r>
              <a:rPr lang="is-IS" dirty="0"/>
              <a:t>are you dealing with grief?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694" y="2057401"/>
            <a:ext cx="4793226" cy="4549875"/>
          </a:xfrm>
        </p:spPr>
      </p:pic>
      <p:sp>
        <p:nvSpPr>
          <p:cNvPr id="5" name="TextBox 4"/>
          <p:cNvSpPr txBox="1"/>
          <p:nvPr/>
        </p:nvSpPr>
        <p:spPr>
          <a:xfrm>
            <a:off x="6253961" y="2955471"/>
            <a:ext cx="569855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3200" dirty="0"/>
              <a:t>Age of kids MATTERS!</a:t>
            </a:r>
          </a:p>
          <a:p>
            <a:pPr marL="342900" indent="-342900">
              <a:buFont typeface="Arial" charset="0"/>
              <a:buChar char="•"/>
            </a:pPr>
            <a:r>
              <a:rPr lang="en-US" sz="3200" dirty="0"/>
              <a:t>Don’t compare to others!</a:t>
            </a:r>
          </a:p>
          <a:p>
            <a:pPr marL="342900" indent="-342900">
              <a:buFont typeface="Arial" charset="0"/>
              <a:buChar char="•"/>
            </a:pPr>
            <a:r>
              <a:rPr lang="en-US" sz="3200" dirty="0"/>
              <a:t>What works one day???</a:t>
            </a:r>
            <a:r>
              <a:rPr lang="is-IS" sz="3200" dirty="0"/>
              <a:t>Flex yourself! </a:t>
            </a:r>
          </a:p>
          <a:p>
            <a:pPr marL="342900" indent="-342900">
              <a:buFont typeface="Arial" charset="0"/>
              <a:buChar char="•"/>
            </a:pPr>
            <a:r>
              <a:rPr lang="is-IS" sz="3200" dirty="0"/>
              <a:t>Ask other family members for ideas!</a:t>
            </a:r>
          </a:p>
          <a:p>
            <a:pPr marL="342900" indent="-342900">
              <a:buFont typeface="Arial" charset="0"/>
              <a:buChar char="•"/>
            </a:pPr>
            <a:r>
              <a:rPr lang="is-IS" sz="3200" dirty="0"/>
              <a:t>Conflicts – COUNT ON IT! </a:t>
            </a:r>
          </a:p>
        </p:txBody>
      </p:sp>
    </p:spTree>
    <p:extLst>
      <p:ext uri="{BB962C8B-B14F-4D97-AF65-F5344CB8AC3E}">
        <p14:creationId xmlns:p14="http://schemas.microsoft.com/office/powerpoint/2010/main" val="1870826649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1798</TotalTime>
  <Words>1386</Words>
  <Application>Microsoft Office PowerPoint</Application>
  <PresentationFormat>Widescreen</PresentationFormat>
  <Paragraphs>223</Paragraphs>
  <Slides>26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Cambria</vt:lpstr>
      <vt:lpstr>Century Gothic</vt:lpstr>
      <vt:lpstr>Times New Roman</vt:lpstr>
      <vt:lpstr>Wingdings</vt:lpstr>
      <vt:lpstr>Vapor Trail</vt:lpstr>
      <vt:lpstr>PowerPoint Presentation</vt:lpstr>
      <vt:lpstr>Your home office &amp; parenting</vt:lpstr>
      <vt:lpstr>Pandemic Stress  Why is it unique &amp; challenging? </vt:lpstr>
      <vt:lpstr>Let’s be real!  We are all  in this together…</vt:lpstr>
      <vt:lpstr>“I’m not working from home,  I’m at home during a crisis trying to work” </vt:lpstr>
      <vt:lpstr>Home schooling…is it summer break yet? </vt:lpstr>
      <vt:lpstr>Making the transition to ‘home’ office.  </vt:lpstr>
      <vt:lpstr>Tricks from others’ household trenches Sara &amp; Tom – Both started new jobs in the last 6 weeks National Director Brand Partnerships &amp; Regional Sales Manager-Midwest 2 year old &amp; 5 year old boys   </vt:lpstr>
      <vt:lpstr>What is working…what is not...solutions for now,  are you dealing with grief? </vt:lpstr>
      <vt:lpstr>Keys to survive &amp; thrive personally &amp; in business during COVID-19 </vt:lpstr>
      <vt:lpstr>What is Psychological Resilience &amp; how to sustain it &amp; strengthen it during times of uncertainty </vt:lpstr>
      <vt:lpstr>Start where you are… identify how you got there &amp; where you want to go </vt:lpstr>
      <vt:lpstr>Coping with “chronic” Fatigue, Fear &amp; Panic:  3 Selves</vt:lpstr>
      <vt:lpstr>Heart Rate Variability Training = Zone/ Flow</vt:lpstr>
      <vt:lpstr>Heart Rhythms</vt:lpstr>
      <vt:lpstr>PowerPoint Presentation</vt:lpstr>
      <vt:lpstr>Studies conducted with over 11,500* people have shown improvements in mental &amp; emotional well-being in just 6-9 weeks using HeartMath training and technology: </vt:lpstr>
      <vt:lpstr>Heartmath.org </vt:lpstr>
      <vt:lpstr>Optimal  response window</vt:lpstr>
      <vt:lpstr>“Tap” into a greater state of focus &amp; calm</vt:lpstr>
      <vt:lpstr>Increases</vt:lpstr>
      <vt:lpstr>Who’s using Bi-tapps ?  Why &amp; When? </vt:lpstr>
      <vt:lpstr>   how to do a mental health check-up   6 Strategies - STREAM  Mike Kyrios        </vt:lpstr>
      <vt:lpstr>Q &amp; A </vt:lpstr>
      <vt:lpstr>City Employee Assistance Program</vt:lpstr>
      <vt:lpstr>Coherence Associates, inc.  www.CoherenceAssociates.com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Gilman</dc:creator>
  <cp:lastModifiedBy>Joy Reinke</cp:lastModifiedBy>
  <cp:revision>19</cp:revision>
  <dcterms:created xsi:type="dcterms:W3CDTF">2020-04-05T23:18:18Z</dcterms:created>
  <dcterms:modified xsi:type="dcterms:W3CDTF">2020-04-07T21:16:54Z</dcterms:modified>
</cp:coreProperties>
</file>