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531" r:id="rId2"/>
    <p:sldId id="532" r:id="rId3"/>
    <p:sldId id="388" r:id="rId4"/>
    <p:sldId id="529" r:id="rId5"/>
    <p:sldId id="533" r:id="rId6"/>
    <p:sldId id="534" r:id="rId7"/>
    <p:sldId id="538" r:id="rId8"/>
    <p:sldId id="537" r:id="rId9"/>
    <p:sldId id="535" r:id="rId10"/>
    <p:sldId id="536" r:id="rId11"/>
    <p:sldId id="539" r:id="rId12"/>
    <p:sldId id="527"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rbie Ernst" initials="DE" lastIdx="1" clrIdx="0">
    <p:extLst>
      <p:ext uri="{19B8F6BF-5375-455C-9EA6-DF929625EA0E}">
        <p15:presenceInfo xmlns:p15="http://schemas.microsoft.com/office/powerpoint/2012/main" userId="S::Darbie.Ernst@carlsbadca.gov::82ba35af-234a-41b5-9d87-e82bda13e4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41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87" autoAdjust="0"/>
    <p:restoredTop sz="94660"/>
  </p:normalViewPr>
  <p:slideViewPr>
    <p:cSldViewPr snapToGrid="0">
      <p:cViewPr varScale="1">
        <p:scale>
          <a:sx n="108" d="100"/>
          <a:sy n="108" d="100"/>
        </p:scale>
        <p:origin x="1884" y="10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45E4CFE-E966-4421-8DEC-9B73BFE98871}" type="datetimeFigureOut">
              <a:rPr lang="en-US" smtClean="0"/>
              <a:t>12/14/2021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468D014-5963-4CF1-BB13-D49800866AA4}" type="slidenum">
              <a:rPr lang="en-US" smtClean="0"/>
              <a:t>‹#›</a:t>
            </a:fld>
            <a:endParaRPr lang="en-US"/>
          </a:p>
        </p:txBody>
      </p:sp>
    </p:spTree>
    <p:extLst>
      <p:ext uri="{BB962C8B-B14F-4D97-AF65-F5344CB8AC3E}">
        <p14:creationId xmlns:p14="http://schemas.microsoft.com/office/powerpoint/2010/main" val="23713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4F4CAC1-D4BD-4C5F-8AFA-6BEB60FE8C20}" type="datetimeFigureOut">
              <a:rPr lang="en-US" smtClean="0"/>
              <a:t>12/14/2021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8C9C091-D5E6-4D83-938D-4CDC58C5DCF8}" type="slidenum">
              <a:rPr lang="en-US" smtClean="0"/>
              <a:t>‹#›</a:t>
            </a:fld>
            <a:endParaRPr lang="en-US"/>
          </a:p>
        </p:txBody>
      </p:sp>
    </p:spTree>
    <p:extLst>
      <p:ext uri="{BB962C8B-B14F-4D97-AF65-F5344CB8AC3E}">
        <p14:creationId xmlns:p14="http://schemas.microsoft.com/office/powerpoint/2010/main" val="1659566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D6623C-74C4-482E-89A2-3F50B7195FFA}" type="slidenum">
              <a:rPr lang="en-US" smtClean="0"/>
              <a:t>12</a:t>
            </a:fld>
            <a:endParaRPr lang="en-US"/>
          </a:p>
        </p:txBody>
      </p:sp>
    </p:spTree>
    <p:extLst>
      <p:ext uri="{BB962C8B-B14F-4D97-AF65-F5344CB8AC3E}">
        <p14:creationId xmlns:p14="http://schemas.microsoft.com/office/powerpoint/2010/main" val="1561388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31189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0635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1542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28650" y="1254125"/>
            <a:ext cx="7886700" cy="4884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5475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44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normAutofit/>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77767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77873"/>
          </a:xfrm>
        </p:spPr>
        <p:txBody>
          <a:bodyPr/>
          <a:lstStyle/>
          <a:p>
            <a:r>
              <a:rPr lang="en-US"/>
              <a:t>Click to edit Master title style</a:t>
            </a:r>
          </a:p>
        </p:txBody>
      </p:sp>
      <p:sp>
        <p:nvSpPr>
          <p:cNvPr id="3" name="Content Placeholder 2"/>
          <p:cNvSpPr>
            <a:spLocks noGrp="1"/>
          </p:cNvSpPr>
          <p:nvPr>
            <p:ph sz="half" idx="1"/>
          </p:nvPr>
        </p:nvSpPr>
        <p:spPr>
          <a:xfrm>
            <a:off x="628650" y="1273175"/>
            <a:ext cx="3886200" cy="4794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270000"/>
            <a:ext cx="3886200" cy="48196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6426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777874"/>
          </a:xfrm>
        </p:spPr>
        <p:txBody>
          <a:bodyPr/>
          <a:lstStyle/>
          <a:p>
            <a:r>
              <a:rPr lang="en-US"/>
              <a:t>Click to edit Master title style</a:t>
            </a:r>
          </a:p>
        </p:txBody>
      </p:sp>
      <p:sp>
        <p:nvSpPr>
          <p:cNvPr id="3" name="Text Placeholder 2"/>
          <p:cNvSpPr>
            <a:spLocks noGrp="1"/>
          </p:cNvSpPr>
          <p:nvPr>
            <p:ph type="body" idx="1"/>
          </p:nvPr>
        </p:nvSpPr>
        <p:spPr>
          <a:xfrm>
            <a:off x="628650" y="1261270"/>
            <a:ext cx="3868340" cy="823912"/>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8650" y="2193926"/>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1270"/>
            <a:ext cx="3887391" cy="823912"/>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7959" y="2203451"/>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7280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86100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0391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149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04757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5416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77787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292225"/>
            <a:ext cx="7886700" cy="48847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400" y="6176963"/>
            <a:ext cx="968759" cy="633541"/>
          </a:xfrm>
          <a:prstGeom prst="rect">
            <a:avLst/>
          </a:prstGeom>
        </p:spPr>
      </p:pic>
      <p:pic>
        <p:nvPicPr>
          <p:cNvPr id="1026" name="Picture 3" descr="image001"/>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612138" y="6176963"/>
            <a:ext cx="444021" cy="6335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36741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4000" i="1" kern="1200">
          <a:solidFill>
            <a:srgbClr val="FFC000"/>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FFC000"/>
        </a:buClr>
        <a:buFont typeface="Wingdings" panose="05000000000000000000" pitchFamily="2" charset="2"/>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FFC000"/>
        </a:buClr>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FFC000"/>
        </a:buClr>
        <a:buFont typeface="Calibri" panose="020F050202020403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FFC000"/>
        </a:buClr>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FFC000"/>
        </a:buClr>
        <a:buFont typeface="Calibri" panose="020F050202020403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yAHCqnux2fk"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ncresourcecenter.org/resources"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ncresourcecenter.org/resourc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ncresourcecenter.org/resource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ted.com/talks/melissa_moore_40_of_homeless_youth_are_lgbtq_what_we_can_do"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ncresourcecenter.org/resourc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0B617-59A9-4FFC-9DDA-9B7FE25F95D6}"/>
              </a:ext>
            </a:extLst>
          </p:cNvPr>
          <p:cNvSpPr>
            <a:spLocks noGrp="1"/>
          </p:cNvSpPr>
          <p:nvPr>
            <p:ph type="ctrTitle"/>
          </p:nvPr>
        </p:nvSpPr>
        <p:spPr/>
        <p:txBody>
          <a:bodyPr/>
          <a:lstStyle/>
          <a:p>
            <a:r>
              <a:rPr lang="en-US"/>
              <a:t>LGBTQI+ </a:t>
            </a:r>
            <a:endParaRPr lang="en-US" dirty="0"/>
          </a:p>
        </p:txBody>
      </p:sp>
      <p:sp>
        <p:nvSpPr>
          <p:cNvPr id="7" name="Subtitle 6">
            <a:extLst>
              <a:ext uri="{FF2B5EF4-FFF2-40B4-BE49-F238E27FC236}">
                <a16:creationId xmlns:a16="http://schemas.microsoft.com/office/drawing/2014/main" id="{9046413B-6DF9-4E36-A943-CD336CCC64CC}"/>
              </a:ext>
            </a:extLst>
          </p:cNvPr>
          <p:cNvSpPr>
            <a:spLocks noGrp="1"/>
          </p:cNvSpPr>
          <p:nvPr>
            <p:ph type="subTitle" idx="1"/>
          </p:nvPr>
        </p:nvSpPr>
        <p:spPr/>
        <p:txBody>
          <a:bodyPr>
            <a:normAutofit/>
          </a:bodyPr>
          <a:lstStyle/>
          <a:p>
            <a:r>
              <a:rPr lang="en-US" dirty="0"/>
              <a:t>Presented by:</a:t>
            </a:r>
          </a:p>
          <a:p>
            <a:r>
              <a:rPr lang="en-US" dirty="0"/>
              <a:t>Corporal Natali Fant</a:t>
            </a:r>
          </a:p>
          <a:p>
            <a:r>
              <a:rPr lang="en-US"/>
              <a:t>LGBTQI+ Community </a:t>
            </a:r>
            <a:r>
              <a:rPr lang="en-US" dirty="0"/>
              <a:t>Liaison</a:t>
            </a:r>
          </a:p>
          <a:p>
            <a:endParaRPr lang="en-US" dirty="0"/>
          </a:p>
        </p:txBody>
      </p:sp>
      <p:pic>
        <p:nvPicPr>
          <p:cNvPr id="1026" name="Picture 2" descr="See the source image">
            <a:extLst>
              <a:ext uri="{FF2B5EF4-FFF2-40B4-BE49-F238E27FC236}">
                <a16:creationId xmlns:a16="http://schemas.microsoft.com/office/drawing/2014/main" id="{923FBF15-1403-47C4-8F3F-C140C28448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0851" y="5257800"/>
            <a:ext cx="2218099" cy="1330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721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6285D-0FF7-4083-85AD-B8CBB50102B6}"/>
              </a:ext>
            </a:extLst>
          </p:cNvPr>
          <p:cNvSpPr>
            <a:spLocks noGrp="1"/>
          </p:cNvSpPr>
          <p:nvPr>
            <p:ph type="title"/>
          </p:nvPr>
        </p:nvSpPr>
        <p:spPr/>
        <p:txBody>
          <a:bodyPr/>
          <a:lstStyle/>
          <a:p>
            <a:r>
              <a:rPr lang="en-US" i="0" dirty="0"/>
              <a:t>Safe space</a:t>
            </a:r>
          </a:p>
        </p:txBody>
      </p:sp>
      <p:sp>
        <p:nvSpPr>
          <p:cNvPr id="3" name="Content Placeholder 2">
            <a:extLst>
              <a:ext uri="{FF2B5EF4-FFF2-40B4-BE49-F238E27FC236}">
                <a16:creationId xmlns:a16="http://schemas.microsoft.com/office/drawing/2014/main" id="{B5EF7E95-9E50-4B95-8148-90080EB3FE5C}"/>
              </a:ext>
            </a:extLst>
          </p:cNvPr>
          <p:cNvSpPr>
            <a:spLocks noGrp="1"/>
          </p:cNvSpPr>
          <p:nvPr>
            <p:ph idx="1"/>
          </p:nvPr>
        </p:nvSpPr>
        <p:spPr/>
        <p:txBody>
          <a:bodyPr>
            <a:normAutofit fontScale="92500" lnSpcReduction="10000"/>
          </a:bodyPr>
          <a:lstStyle/>
          <a:p>
            <a:r>
              <a:rPr lang="en-US" dirty="0"/>
              <a:t>Do not assume heterosexuality</a:t>
            </a:r>
          </a:p>
          <a:p>
            <a:r>
              <a:rPr lang="en-US" dirty="0"/>
              <a:t>Do not assume sex or gender based on exteriors</a:t>
            </a:r>
          </a:p>
          <a:p>
            <a:r>
              <a:rPr lang="en-US" dirty="0"/>
              <a:t>Respect a person’s pronouns even when their ID has a different name.</a:t>
            </a:r>
          </a:p>
          <a:p>
            <a:r>
              <a:rPr lang="en-US" dirty="0"/>
              <a:t>Respect confidentiality of the person to avoid HIPPA violations</a:t>
            </a:r>
          </a:p>
          <a:p>
            <a:r>
              <a:rPr lang="en-US" dirty="0"/>
              <a:t>Share gender identity of the individual only when necessary (e.g. jail, Fire, P.E.R.T)</a:t>
            </a:r>
          </a:p>
          <a:p>
            <a:r>
              <a:rPr lang="en-US" dirty="0"/>
              <a:t>Ask the person what pronouns they would like to use. </a:t>
            </a:r>
          </a:p>
          <a:p>
            <a:r>
              <a:rPr lang="en-US" dirty="0"/>
              <a:t>Offer services (NC-LGBTQ+ center)</a:t>
            </a:r>
          </a:p>
          <a:p>
            <a:endParaRPr lang="en-US" dirty="0"/>
          </a:p>
          <a:p>
            <a:endParaRPr lang="en-US" dirty="0"/>
          </a:p>
        </p:txBody>
      </p:sp>
    </p:spTree>
    <p:extLst>
      <p:ext uri="{BB962C8B-B14F-4D97-AF65-F5344CB8AC3E}">
        <p14:creationId xmlns:p14="http://schemas.microsoft.com/office/powerpoint/2010/main" val="493605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32E51-E7AE-4010-9765-FCFEEF030D60}"/>
              </a:ext>
            </a:extLst>
          </p:cNvPr>
          <p:cNvSpPr>
            <a:spLocks noGrp="1"/>
          </p:cNvSpPr>
          <p:nvPr>
            <p:ph type="title"/>
          </p:nvPr>
        </p:nvSpPr>
        <p:spPr/>
        <p:txBody>
          <a:bodyPr/>
          <a:lstStyle/>
          <a:p>
            <a:r>
              <a:rPr lang="en-US" dirty="0"/>
              <a:t>Trans Story</a:t>
            </a:r>
          </a:p>
        </p:txBody>
      </p:sp>
      <p:sp>
        <p:nvSpPr>
          <p:cNvPr id="3" name="Content Placeholder 2">
            <a:extLst>
              <a:ext uri="{FF2B5EF4-FFF2-40B4-BE49-F238E27FC236}">
                <a16:creationId xmlns:a16="http://schemas.microsoft.com/office/drawing/2014/main" id="{D2A0481D-6F98-485F-8180-0ABF997FE9FD}"/>
              </a:ext>
            </a:extLst>
          </p:cNvPr>
          <p:cNvSpPr>
            <a:spLocks noGrp="1"/>
          </p:cNvSpPr>
          <p:nvPr>
            <p:ph idx="1"/>
          </p:nvPr>
        </p:nvSpPr>
        <p:spPr/>
        <p:txBody>
          <a:bodyPr/>
          <a:lstStyle/>
          <a:p>
            <a:r>
              <a:rPr lang="en-US" dirty="0">
                <a:hlinkClick r:id="rId2"/>
              </a:rPr>
              <a:t>The Whittington Family: Ryland's Story - YouTube</a:t>
            </a:r>
            <a:endParaRPr lang="en-US" dirty="0"/>
          </a:p>
        </p:txBody>
      </p:sp>
    </p:spTree>
    <p:extLst>
      <p:ext uri="{BB962C8B-B14F-4D97-AF65-F5344CB8AC3E}">
        <p14:creationId xmlns:p14="http://schemas.microsoft.com/office/powerpoint/2010/main" val="2909952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0" dirty="0">
                <a:solidFill>
                  <a:srgbClr val="FF0000"/>
                </a:solidFill>
              </a:rPr>
              <a:t>Questions?</a:t>
            </a:r>
          </a:p>
        </p:txBody>
      </p:sp>
      <p:pic>
        <p:nvPicPr>
          <p:cNvPr id="1026" name="Picture 2">
            <a:extLst>
              <a:ext uri="{FF2B5EF4-FFF2-40B4-BE49-F238E27FC236}">
                <a16:creationId xmlns:a16="http://schemas.microsoft.com/office/drawing/2014/main" id="{9480E2CE-633D-4077-BEA0-27F3B8BFD9F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77774" y="1484768"/>
            <a:ext cx="7695446" cy="4571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698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4C5C6-D156-47D7-B0A2-4BA7C7EB3000}"/>
              </a:ext>
            </a:extLst>
          </p:cNvPr>
          <p:cNvSpPr>
            <a:spLocks noGrp="1"/>
          </p:cNvSpPr>
          <p:nvPr>
            <p:ph type="title"/>
          </p:nvPr>
        </p:nvSpPr>
        <p:spPr/>
        <p:txBody>
          <a:bodyPr>
            <a:normAutofit/>
          </a:bodyPr>
          <a:lstStyle/>
          <a:p>
            <a:pPr algn="l" fontAlgn="base"/>
            <a:r>
              <a:rPr lang="en-US" b="0" i="0" dirty="0">
                <a:solidFill>
                  <a:schemeClr val="accent4"/>
                </a:solidFill>
                <a:effectLst/>
                <a:latin typeface="+mj-lt"/>
              </a:rPr>
              <a:t>North County LGBTQ Resource Center</a:t>
            </a:r>
          </a:p>
        </p:txBody>
      </p:sp>
      <p:sp>
        <p:nvSpPr>
          <p:cNvPr id="6" name="Content Placeholder 5">
            <a:extLst>
              <a:ext uri="{FF2B5EF4-FFF2-40B4-BE49-F238E27FC236}">
                <a16:creationId xmlns:a16="http://schemas.microsoft.com/office/drawing/2014/main" id="{026A104E-7B94-4E26-97DC-CB5EE4E88F01}"/>
              </a:ext>
            </a:extLst>
          </p:cNvPr>
          <p:cNvSpPr>
            <a:spLocks noGrp="1"/>
          </p:cNvSpPr>
          <p:nvPr>
            <p:ph sz="half" idx="1"/>
          </p:nvPr>
        </p:nvSpPr>
        <p:spPr/>
        <p:txBody>
          <a:bodyPr/>
          <a:lstStyle/>
          <a:p>
            <a:r>
              <a:rPr lang="en-US" dirty="0"/>
              <a:t>3220 Mission Ave.#2, Oceanside, Ca. 92058</a:t>
            </a:r>
          </a:p>
          <a:p>
            <a:r>
              <a:rPr lang="en-US" dirty="0"/>
              <a:t>(760)994-1690</a:t>
            </a:r>
          </a:p>
        </p:txBody>
      </p:sp>
      <p:sp>
        <p:nvSpPr>
          <p:cNvPr id="4" name="Text Placeholder 3">
            <a:extLst>
              <a:ext uri="{FF2B5EF4-FFF2-40B4-BE49-F238E27FC236}">
                <a16:creationId xmlns:a16="http://schemas.microsoft.com/office/drawing/2014/main" id="{9B6F5621-E593-4268-8B0F-CDD91C3DA31C}"/>
              </a:ext>
            </a:extLst>
          </p:cNvPr>
          <p:cNvSpPr>
            <a:spLocks noGrp="1"/>
          </p:cNvSpPr>
          <p:nvPr>
            <p:ph sz="half" idx="2"/>
          </p:nvPr>
        </p:nvSpPr>
        <p:spPr/>
        <p:txBody>
          <a:bodyPr>
            <a:normAutofit/>
          </a:bodyPr>
          <a:lstStyle/>
          <a:p>
            <a:pPr marL="0" indent="0">
              <a:buNone/>
            </a:pPr>
            <a:r>
              <a:rPr lang="en-US" dirty="0">
                <a:sym typeface="Baskerville SemiBold"/>
              </a:rPr>
              <a:t>Max </a:t>
            </a:r>
            <a:r>
              <a:rPr lang="en-US" dirty="0" err="1">
                <a:sym typeface="Baskerville SemiBold"/>
              </a:rPr>
              <a:t>Disposti</a:t>
            </a:r>
            <a:r>
              <a:rPr lang="en-US" dirty="0">
                <a:sym typeface="Baskerville SemiBold"/>
              </a:rPr>
              <a:t> </a:t>
            </a:r>
          </a:p>
          <a:p>
            <a:pPr marL="0" indent="0">
              <a:buNone/>
            </a:pPr>
            <a:r>
              <a:rPr lang="en-US" dirty="0">
                <a:sym typeface="Baskerville SemiBold"/>
              </a:rPr>
              <a:t>Executive Director &amp; Founder NC-LGBTQ Resource Center</a:t>
            </a:r>
          </a:p>
          <a:p>
            <a:endParaRPr lang="en-US" dirty="0"/>
          </a:p>
        </p:txBody>
      </p:sp>
      <p:pic>
        <p:nvPicPr>
          <p:cNvPr id="9" name="Picture 8">
            <a:extLst>
              <a:ext uri="{FF2B5EF4-FFF2-40B4-BE49-F238E27FC236}">
                <a16:creationId xmlns:a16="http://schemas.microsoft.com/office/drawing/2014/main" id="{3AE0151A-66D4-43C0-9BCE-18C8A9B3B7F8}"/>
              </a:ext>
            </a:extLst>
          </p:cNvPr>
          <p:cNvPicPr>
            <a:picLocks noChangeAspect="1"/>
          </p:cNvPicPr>
          <p:nvPr/>
        </p:nvPicPr>
        <p:blipFill>
          <a:blip r:embed="rId2"/>
          <a:stretch>
            <a:fillRect/>
          </a:stretch>
        </p:blipFill>
        <p:spPr>
          <a:xfrm>
            <a:off x="628650" y="3870663"/>
            <a:ext cx="3518099" cy="1859608"/>
          </a:xfrm>
          <a:prstGeom prst="rect">
            <a:avLst/>
          </a:prstGeom>
        </p:spPr>
      </p:pic>
      <p:pic>
        <p:nvPicPr>
          <p:cNvPr id="7" name="Picture 6">
            <a:extLst>
              <a:ext uri="{FF2B5EF4-FFF2-40B4-BE49-F238E27FC236}">
                <a16:creationId xmlns:a16="http://schemas.microsoft.com/office/drawing/2014/main" id="{2AC91BA4-6F4E-49ED-8174-FF72248EF83F}"/>
              </a:ext>
            </a:extLst>
          </p:cNvPr>
          <p:cNvPicPr/>
          <p:nvPr/>
        </p:nvPicPr>
        <p:blipFill>
          <a:blip r:embed="rId3"/>
          <a:stretch>
            <a:fillRect/>
          </a:stretch>
        </p:blipFill>
        <p:spPr>
          <a:xfrm>
            <a:off x="4789283" y="3406642"/>
            <a:ext cx="3041965" cy="2787649"/>
          </a:xfrm>
          <a:prstGeom prst="rect">
            <a:avLst/>
          </a:prstGeom>
        </p:spPr>
      </p:pic>
    </p:spTree>
    <p:extLst>
      <p:ext uri="{BB962C8B-B14F-4D97-AF65-F5344CB8AC3E}">
        <p14:creationId xmlns:p14="http://schemas.microsoft.com/office/powerpoint/2010/main" val="3090264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F700F-3B86-4A64-B309-A1A6740C45E1}"/>
              </a:ext>
            </a:extLst>
          </p:cNvPr>
          <p:cNvSpPr>
            <a:spLocks noGrp="1"/>
          </p:cNvSpPr>
          <p:nvPr>
            <p:ph type="title"/>
          </p:nvPr>
        </p:nvSpPr>
        <p:spPr/>
        <p:txBody>
          <a:bodyPr/>
          <a:lstStyle/>
          <a:p>
            <a:r>
              <a:rPr lang="en-US" i="0" dirty="0">
                <a:solidFill>
                  <a:schemeClr val="accent4"/>
                </a:solidFill>
              </a:rPr>
              <a:t>Training goals</a:t>
            </a:r>
            <a:r>
              <a:rPr lang="en-US" dirty="0">
                <a:solidFill>
                  <a:schemeClr val="accent4"/>
                </a:solidFill>
              </a:rPr>
              <a:t>	</a:t>
            </a:r>
          </a:p>
        </p:txBody>
      </p:sp>
      <p:sp>
        <p:nvSpPr>
          <p:cNvPr id="3" name="Content Placeholder 2">
            <a:extLst>
              <a:ext uri="{FF2B5EF4-FFF2-40B4-BE49-F238E27FC236}">
                <a16:creationId xmlns:a16="http://schemas.microsoft.com/office/drawing/2014/main" id="{4EC90B93-F1FC-4B4D-90C9-7DCF426D48B9}"/>
              </a:ext>
            </a:extLst>
          </p:cNvPr>
          <p:cNvSpPr>
            <a:spLocks noGrp="1"/>
          </p:cNvSpPr>
          <p:nvPr>
            <p:ph idx="1"/>
          </p:nvPr>
        </p:nvSpPr>
        <p:spPr/>
        <p:txBody>
          <a:bodyPr>
            <a:normAutofit/>
          </a:bodyPr>
          <a:lstStyle/>
          <a:p>
            <a:r>
              <a:rPr lang="en-US" sz="3200" dirty="0">
                <a:latin typeface="Calibri"/>
                <a:ea typeface="Baskerville SemiBold"/>
                <a:cs typeface="Calibri"/>
                <a:sym typeface="Baskerville SemiBold"/>
              </a:rPr>
              <a:t>Understand and define the difference between sex and gender, sexual orientation and gender identity.</a:t>
            </a:r>
          </a:p>
          <a:p>
            <a:r>
              <a:rPr lang="en-US" sz="3200" dirty="0">
                <a:latin typeface="Calibri"/>
                <a:ea typeface="Baskerville SemiBold"/>
                <a:cs typeface="Calibri"/>
                <a:sym typeface="Baskerville SemiBold"/>
              </a:rPr>
              <a:t>Discuss the health threats unique to LGBTQ population.</a:t>
            </a:r>
          </a:p>
          <a:p>
            <a:r>
              <a:rPr lang="en-US" sz="3200" dirty="0">
                <a:latin typeface="Calibri"/>
                <a:ea typeface="Baskerville SemiBold"/>
                <a:cs typeface="Calibri"/>
                <a:sym typeface="Baskerville SemiBold"/>
              </a:rPr>
              <a:t>Provide best practices for creating LGBTQ-safe space with law enforcement.</a:t>
            </a:r>
          </a:p>
          <a:p>
            <a:pPr marL="0" indent="0">
              <a:buNone/>
            </a:pPr>
            <a:endParaRPr lang="en-US" dirty="0"/>
          </a:p>
        </p:txBody>
      </p:sp>
      <p:pic>
        <p:nvPicPr>
          <p:cNvPr id="4" name="Picture 3">
            <a:extLst>
              <a:ext uri="{FF2B5EF4-FFF2-40B4-BE49-F238E27FC236}">
                <a16:creationId xmlns:a16="http://schemas.microsoft.com/office/drawing/2014/main" id="{6F92B4CB-BBE7-4528-9B0C-6CB3DA1416C0}"/>
              </a:ext>
            </a:extLst>
          </p:cNvPr>
          <p:cNvPicPr/>
          <p:nvPr/>
        </p:nvPicPr>
        <p:blipFill>
          <a:blip r:embed="rId2"/>
          <a:stretch>
            <a:fillRect/>
          </a:stretch>
        </p:blipFill>
        <p:spPr>
          <a:xfrm>
            <a:off x="7377342" y="5671605"/>
            <a:ext cx="937959" cy="1156766"/>
          </a:xfrm>
          <a:prstGeom prst="rect">
            <a:avLst/>
          </a:prstGeom>
        </p:spPr>
      </p:pic>
    </p:spTree>
    <p:extLst>
      <p:ext uri="{BB962C8B-B14F-4D97-AF65-F5344CB8AC3E}">
        <p14:creationId xmlns:p14="http://schemas.microsoft.com/office/powerpoint/2010/main" val="412874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596CC-540A-4CEB-829A-1134F107A8F8}"/>
              </a:ext>
            </a:extLst>
          </p:cNvPr>
          <p:cNvSpPr>
            <a:spLocks noGrp="1"/>
          </p:cNvSpPr>
          <p:nvPr>
            <p:ph type="title"/>
          </p:nvPr>
        </p:nvSpPr>
        <p:spPr/>
        <p:txBody>
          <a:bodyPr/>
          <a:lstStyle/>
          <a:p>
            <a:r>
              <a:rPr lang="en-US" sz="4000" i="0" dirty="0">
                <a:solidFill>
                  <a:schemeClr val="accent4"/>
                </a:solidFill>
                <a:latin typeface="+mj-lt"/>
                <a:cs typeface="American Typewriter"/>
              </a:rPr>
              <a:t>California Guidelines</a:t>
            </a:r>
            <a:endParaRPr lang="en-US" i="0" dirty="0">
              <a:solidFill>
                <a:schemeClr val="accent4"/>
              </a:solidFill>
              <a:latin typeface="+mj-lt"/>
            </a:endParaRPr>
          </a:p>
        </p:txBody>
      </p:sp>
      <p:sp>
        <p:nvSpPr>
          <p:cNvPr id="3" name="Content Placeholder 2">
            <a:extLst>
              <a:ext uri="{FF2B5EF4-FFF2-40B4-BE49-F238E27FC236}">
                <a16:creationId xmlns:a16="http://schemas.microsoft.com/office/drawing/2014/main" id="{E33871A8-4EFB-4124-9769-D08A050E0621}"/>
              </a:ext>
            </a:extLst>
          </p:cNvPr>
          <p:cNvSpPr>
            <a:spLocks noGrp="1"/>
          </p:cNvSpPr>
          <p:nvPr>
            <p:ph idx="1"/>
          </p:nvPr>
        </p:nvSpPr>
        <p:spPr/>
        <p:txBody>
          <a:bodyPr/>
          <a:lstStyle/>
          <a:p>
            <a:r>
              <a:rPr lang="en-US" sz="3200" b="1" dirty="0">
                <a:solidFill>
                  <a:schemeClr val="accent4"/>
                </a:solidFill>
                <a:latin typeface="Calibri"/>
                <a:ea typeface="Baskerville SemiBold"/>
                <a:cs typeface="Calibri"/>
                <a:sym typeface="Baskerville SemiBold"/>
              </a:rPr>
              <a:t>In California</a:t>
            </a:r>
            <a:r>
              <a:rPr lang="en-US" sz="3200" b="1" dirty="0">
                <a:latin typeface="Calibri"/>
                <a:ea typeface="Baskerville SemiBold"/>
                <a:cs typeface="Calibri"/>
                <a:sym typeface="Baskerville SemiBold"/>
              </a:rPr>
              <a:t>: </a:t>
            </a:r>
            <a:r>
              <a:rPr lang="en-US" sz="3200" dirty="0">
                <a:latin typeface="Calibri"/>
                <a:ea typeface="Baskerville SemiBold"/>
                <a:cs typeface="Calibri"/>
                <a:sym typeface="Baskerville SemiBold"/>
              </a:rPr>
              <a:t>Gender Identity, Sexual Orientation &amp; Gender Expression, are fully protected by the law.</a:t>
            </a:r>
          </a:p>
          <a:p>
            <a:pPr marL="0" indent="0">
              <a:buNone/>
            </a:pPr>
            <a:endParaRPr lang="en-US" dirty="0"/>
          </a:p>
        </p:txBody>
      </p:sp>
      <p:pic>
        <p:nvPicPr>
          <p:cNvPr id="4" name="Picture 3">
            <a:extLst>
              <a:ext uri="{FF2B5EF4-FFF2-40B4-BE49-F238E27FC236}">
                <a16:creationId xmlns:a16="http://schemas.microsoft.com/office/drawing/2014/main" id="{E320C142-9BB4-41B9-A2D7-B7CB3B9AC1DC}"/>
              </a:ext>
            </a:extLst>
          </p:cNvPr>
          <p:cNvPicPr/>
          <p:nvPr/>
        </p:nvPicPr>
        <p:blipFill>
          <a:blip r:embed="rId2"/>
          <a:stretch>
            <a:fillRect/>
          </a:stretch>
        </p:blipFill>
        <p:spPr>
          <a:xfrm>
            <a:off x="2586982" y="3144793"/>
            <a:ext cx="3270247" cy="2603453"/>
          </a:xfrm>
          <a:prstGeom prst="rect">
            <a:avLst/>
          </a:prstGeom>
        </p:spPr>
      </p:pic>
      <p:sp>
        <p:nvSpPr>
          <p:cNvPr id="6" name="TextBox 5">
            <a:extLst>
              <a:ext uri="{FF2B5EF4-FFF2-40B4-BE49-F238E27FC236}">
                <a16:creationId xmlns:a16="http://schemas.microsoft.com/office/drawing/2014/main" id="{4D59E8AA-BC74-4276-8193-E4738A343D17}"/>
              </a:ext>
            </a:extLst>
          </p:cNvPr>
          <p:cNvSpPr txBox="1"/>
          <p:nvPr/>
        </p:nvSpPr>
        <p:spPr>
          <a:xfrm>
            <a:off x="1439501" y="5934670"/>
            <a:ext cx="7011908" cy="461665"/>
          </a:xfrm>
          <a:prstGeom prst="rect">
            <a:avLst/>
          </a:prstGeom>
          <a:noFill/>
        </p:spPr>
        <p:txBody>
          <a:bodyPr wrap="square">
            <a:spAutoFit/>
          </a:bodyPr>
          <a:lstStyle/>
          <a:p>
            <a:pPr lvl="8"/>
            <a:r>
              <a:rPr lang="en-US" sz="1200" dirty="0">
                <a:hlinkClick r:id="rId3"/>
              </a:rPr>
              <a:t>LGBT A-Z Glossary | North County LGBTQ Resource Center (ncresourcecenter.org)</a:t>
            </a:r>
            <a:endParaRPr lang="en-US" sz="1200" dirty="0"/>
          </a:p>
        </p:txBody>
      </p:sp>
    </p:spTree>
    <p:extLst>
      <p:ext uri="{BB962C8B-B14F-4D97-AF65-F5344CB8AC3E}">
        <p14:creationId xmlns:p14="http://schemas.microsoft.com/office/powerpoint/2010/main" val="592910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FCBEA-AC5F-4891-8F15-E7F155BD1319}"/>
              </a:ext>
            </a:extLst>
          </p:cNvPr>
          <p:cNvSpPr>
            <a:spLocks noGrp="1"/>
          </p:cNvSpPr>
          <p:nvPr>
            <p:ph type="title"/>
          </p:nvPr>
        </p:nvSpPr>
        <p:spPr/>
        <p:txBody>
          <a:bodyPr/>
          <a:lstStyle/>
          <a:p>
            <a:r>
              <a:rPr lang="en-US" i="0" dirty="0"/>
              <a:t>Definitions</a:t>
            </a:r>
          </a:p>
        </p:txBody>
      </p:sp>
      <p:sp>
        <p:nvSpPr>
          <p:cNvPr id="3" name="Content Placeholder 2">
            <a:extLst>
              <a:ext uri="{FF2B5EF4-FFF2-40B4-BE49-F238E27FC236}">
                <a16:creationId xmlns:a16="http://schemas.microsoft.com/office/drawing/2014/main" id="{33973C8A-6ABF-47F7-B5E8-3D7051A51075}"/>
              </a:ext>
            </a:extLst>
          </p:cNvPr>
          <p:cNvSpPr>
            <a:spLocks noGrp="1"/>
          </p:cNvSpPr>
          <p:nvPr>
            <p:ph idx="1"/>
          </p:nvPr>
        </p:nvSpPr>
        <p:spPr/>
        <p:txBody>
          <a:bodyPr>
            <a:normAutofit fontScale="70000" lnSpcReduction="20000"/>
          </a:bodyPr>
          <a:lstStyle/>
          <a:p>
            <a:r>
              <a:rPr lang="en-US" dirty="0">
                <a:solidFill>
                  <a:srgbClr val="FFC000"/>
                </a:solidFill>
              </a:rPr>
              <a:t>Sex</a:t>
            </a:r>
            <a:r>
              <a:rPr lang="en-US" dirty="0"/>
              <a:t>: the </a:t>
            </a:r>
            <a:r>
              <a:rPr lang="en-US" dirty="0">
                <a:solidFill>
                  <a:srgbClr val="FF0000"/>
                </a:solidFill>
              </a:rPr>
              <a:t>classification of people as male or female</a:t>
            </a:r>
            <a:r>
              <a:rPr lang="en-US" dirty="0"/>
              <a:t>. At birth, infants are assigned a sex based on a combination of bodily characteristics including chromosomes, hormones, internal reproductive organs, and genitals.</a:t>
            </a:r>
          </a:p>
          <a:p>
            <a:r>
              <a:rPr lang="en-US" dirty="0">
                <a:solidFill>
                  <a:srgbClr val="FFC000"/>
                </a:solidFill>
              </a:rPr>
              <a:t>Gender</a:t>
            </a:r>
            <a:r>
              <a:rPr lang="en-US" dirty="0"/>
              <a:t>: </a:t>
            </a:r>
            <a:r>
              <a:rPr lang="en-US" dirty="0">
                <a:solidFill>
                  <a:srgbClr val="FF0000"/>
                </a:solidFill>
              </a:rPr>
              <a:t>One’s internal, personal sense of being a man or a woman</a:t>
            </a:r>
            <a:r>
              <a:rPr lang="en-US" dirty="0"/>
              <a:t> (or a boy or a girl). For transgender people, their birth-assigned sex and their own internal sense of gender identity do not match.</a:t>
            </a:r>
          </a:p>
          <a:p>
            <a:r>
              <a:rPr lang="en-US" dirty="0">
                <a:solidFill>
                  <a:srgbClr val="FFC000"/>
                </a:solidFill>
              </a:rPr>
              <a:t>Gender Expression </a:t>
            </a:r>
            <a:r>
              <a:rPr lang="en-US" dirty="0"/>
              <a:t>- External manifestation of one’s gender identity, usually expressed through “masculine,” “feminine” or gender-variant </a:t>
            </a:r>
            <a:r>
              <a:rPr lang="en-US" dirty="0">
                <a:solidFill>
                  <a:srgbClr val="FF0000"/>
                </a:solidFill>
              </a:rPr>
              <a:t>behavior, clothing, haircut, voice or body characteristics. </a:t>
            </a:r>
            <a:r>
              <a:rPr lang="en-US" dirty="0"/>
              <a:t>Typically, transgender people seek to make their gender expression match their gender identity, rather than their birth-assigned sex.</a:t>
            </a:r>
          </a:p>
          <a:p>
            <a:r>
              <a:rPr lang="en-US" dirty="0">
                <a:solidFill>
                  <a:srgbClr val="FFC000"/>
                </a:solidFill>
              </a:rPr>
              <a:t>Sexual Orientation </a:t>
            </a:r>
            <a:r>
              <a:rPr lang="en-US" dirty="0"/>
              <a:t>- Physical and/or emotional attraction for the same or opposite sex.</a:t>
            </a:r>
          </a:p>
          <a:p>
            <a:pPr lvl="8"/>
            <a:endParaRPr lang="en-US" sz="1400" dirty="0">
              <a:hlinkClick r:id="rId2"/>
            </a:endParaRPr>
          </a:p>
          <a:p>
            <a:pPr lvl="8"/>
            <a:endParaRPr lang="en-US" sz="1400" dirty="0">
              <a:hlinkClick r:id="rId2"/>
            </a:endParaRPr>
          </a:p>
          <a:p>
            <a:pPr lvl="8"/>
            <a:r>
              <a:rPr lang="en-US" sz="1400" dirty="0">
                <a:hlinkClick r:id="rId2"/>
              </a:rPr>
              <a:t>LGBT A-Z Glossary | North County LGBTQ Resource Center (ncresourcecenter.org)</a:t>
            </a:r>
            <a:endParaRPr lang="en-US" sz="1400" dirty="0"/>
          </a:p>
          <a:p>
            <a:pPr marL="3657600" lvl="8" indent="0">
              <a:buNone/>
            </a:pPr>
            <a:endParaRPr lang="en-US" dirty="0"/>
          </a:p>
        </p:txBody>
      </p:sp>
    </p:spTree>
    <p:extLst>
      <p:ext uri="{BB962C8B-B14F-4D97-AF65-F5344CB8AC3E}">
        <p14:creationId xmlns:p14="http://schemas.microsoft.com/office/powerpoint/2010/main" val="214720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BA9E0-7ADB-4805-8241-D2D6838173ED}"/>
              </a:ext>
            </a:extLst>
          </p:cNvPr>
          <p:cNvSpPr>
            <a:spLocks noGrp="1"/>
          </p:cNvSpPr>
          <p:nvPr>
            <p:ph type="title"/>
          </p:nvPr>
        </p:nvSpPr>
        <p:spPr/>
        <p:txBody>
          <a:bodyPr/>
          <a:lstStyle/>
          <a:p>
            <a:r>
              <a:rPr lang="en-US" i="0" dirty="0"/>
              <a:t>Definitions Cont’d</a:t>
            </a:r>
          </a:p>
        </p:txBody>
      </p:sp>
      <p:sp>
        <p:nvSpPr>
          <p:cNvPr id="3" name="Content Placeholder 2">
            <a:extLst>
              <a:ext uri="{FF2B5EF4-FFF2-40B4-BE49-F238E27FC236}">
                <a16:creationId xmlns:a16="http://schemas.microsoft.com/office/drawing/2014/main" id="{173A89BA-FABB-4C4E-8645-1DE243D1A7E7}"/>
              </a:ext>
            </a:extLst>
          </p:cNvPr>
          <p:cNvSpPr>
            <a:spLocks noGrp="1"/>
          </p:cNvSpPr>
          <p:nvPr>
            <p:ph idx="1"/>
          </p:nvPr>
        </p:nvSpPr>
        <p:spPr/>
        <p:txBody>
          <a:bodyPr>
            <a:normAutofit fontScale="70000" lnSpcReduction="20000"/>
          </a:bodyPr>
          <a:lstStyle/>
          <a:p>
            <a:r>
              <a:rPr lang="en-US" dirty="0">
                <a:solidFill>
                  <a:schemeClr val="accent4"/>
                </a:solidFill>
              </a:rPr>
              <a:t>Intersex</a:t>
            </a:r>
            <a:r>
              <a:rPr lang="en-US" dirty="0"/>
              <a:t> - </a:t>
            </a:r>
            <a:r>
              <a:rPr lang="en-US" dirty="0">
                <a:solidFill>
                  <a:srgbClr val="FF0000"/>
                </a:solidFill>
              </a:rPr>
              <a:t>Describing a person whose biological sex is ambiguous</a:t>
            </a:r>
            <a:r>
              <a:rPr lang="en-US" dirty="0"/>
              <a:t>. There are many genetic, hormonal or anatomical variations that make a person’s sex ambiguous, such as Klinefelter Syndrome). Parents and medical profession­als usually assign intersex infants a sex and perform surgical operations to conform the infant’s body to that assignment. This practice has become increasingly controversial as intersex adults speak out against. The term intersex is not interchangeable with or a synonym for transgender.</a:t>
            </a:r>
          </a:p>
          <a:p>
            <a:r>
              <a:rPr lang="en-US" dirty="0">
                <a:solidFill>
                  <a:schemeClr val="accent4"/>
                </a:solidFill>
              </a:rPr>
              <a:t>Transgender</a:t>
            </a:r>
            <a:r>
              <a:rPr lang="en-US" dirty="0"/>
              <a:t> - </a:t>
            </a:r>
            <a:r>
              <a:rPr lang="en-US" dirty="0">
                <a:solidFill>
                  <a:srgbClr val="FF0000"/>
                </a:solidFill>
              </a:rPr>
              <a:t>An umbrella term (adj.) for people whose gender identity and/or gender expression differs from the sex they were assigned at birth. </a:t>
            </a:r>
            <a:r>
              <a:rPr lang="en-US" dirty="0"/>
              <a:t>The term may include but is not limited to: transsexuals, cross-dressers and other gender-variant people. Transgender people may identify as female-to-male (FTM) or male-to-female (MTF) so use the descriptive term (transgender, transsexual, cross-dresser, FTM or MTF) preferred by the individual. Transgender people may or may not decide to alter their bodies hormonally and/or surgically.</a:t>
            </a:r>
          </a:p>
          <a:p>
            <a:pPr lvl="8"/>
            <a:r>
              <a:rPr lang="en-US" dirty="0">
                <a:hlinkClick r:id="rId2"/>
              </a:rPr>
              <a:t>LGBT A-Z Glossary | North County LGBTQ Resource Center (ncresourcecenter.org)</a:t>
            </a:r>
            <a:endParaRPr lang="en-US" dirty="0"/>
          </a:p>
          <a:p>
            <a:endParaRPr lang="en-US" dirty="0"/>
          </a:p>
        </p:txBody>
      </p:sp>
    </p:spTree>
    <p:extLst>
      <p:ext uri="{BB962C8B-B14F-4D97-AF65-F5344CB8AC3E}">
        <p14:creationId xmlns:p14="http://schemas.microsoft.com/office/powerpoint/2010/main" val="2236174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C6A56-A6F9-429E-8950-6C0BD1F981C0}"/>
              </a:ext>
            </a:extLst>
          </p:cNvPr>
          <p:cNvSpPr>
            <a:spLocks noGrp="1"/>
          </p:cNvSpPr>
          <p:nvPr>
            <p:ph type="title"/>
          </p:nvPr>
        </p:nvSpPr>
        <p:spPr/>
        <p:txBody>
          <a:bodyPr/>
          <a:lstStyle/>
          <a:p>
            <a:r>
              <a:rPr lang="en-US" i="0" dirty="0"/>
              <a:t>SB179</a:t>
            </a:r>
          </a:p>
        </p:txBody>
      </p:sp>
      <p:sp>
        <p:nvSpPr>
          <p:cNvPr id="3" name="Content Placeholder 2">
            <a:extLst>
              <a:ext uri="{FF2B5EF4-FFF2-40B4-BE49-F238E27FC236}">
                <a16:creationId xmlns:a16="http://schemas.microsoft.com/office/drawing/2014/main" id="{F3DEE640-86A8-4BA9-B2AF-1F552A8B0E3A}"/>
              </a:ext>
            </a:extLst>
          </p:cNvPr>
          <p:cNvSpPr>
            <a:spLocks noGrp="1"/>
          </p:cNvSpPr>
          <p:nvPr>
            <p:ph idx="1"/>
          </p:nvPr>
        </p:nvSpPr>
        <p:spPr/>
        <p:txBody>
          <a:bodyPr>
            <a:normAutofit lnSpcReduction="10000"/>
          </a:bodyPr>
          <a:lstStyle/>
          <a:p>
            <a:pPr algn="l"/>
            <a:r>
              <a:rPr lang="en-US" sz="3200" b="0" i="0" u="none" strike="noStrike" baseline="0" dirty="0">
                <a:solidFill>
                  <a:schemeClr val="bg1"/>
                </a:solidFill>
                <a:latin typeface="+mj-lt"/>
              </a:rPr>
              <a:t>SB179 – On October 5th, 2017, the governor of California signed SB179 into law. This bill was labeled Gender identity: female, male, or nonbinary. This amended several code sections in California Law, including Section 12800 of the Vehicle Code, which is the code section for California Driver’s Licenses and California Identification cards. For nonbinary individuals this will appear and an “X” in as the gender marker on the face of the license or ID card.</a:t>
            </a:r>
            <a:endParaRPr lang="en-US" sz="3200" dirty="0">
              <a:solidFill>
                <a:schemeClr val="bg1"/>
              </a:solidFill>
              <a:latin typeface="+mj-lt"/>
            </a:endParaRPr>
          </a:p>
          <a:p>
            <a:pPr marL="0" indent="0">
              <a:buNone/>
            </a:pPr>
            <a:endParaRPr lang="en-US" dirty="0"/>
          </a:p>
        </p:txBody>
      </p:sp>
    </p:spTree>
    <p:extLst>
      <p:ext uri="{BB962C8B-B14F-4D97-AF65-F5344CB8AC3E}">
        <p14:creationId xmlns:p14="http://schemas.microsoft.com/office/powerpoint/2010/main" val="919943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25F26-8E13-4A5E-99FF-F54D73AEE202}"/>
              </a:ext>
            </a:extLst>
          </p:cNvPr>
          <p:cNvSpPr>
            <a:spLocks noGrp="1"/>
          </p:cNvSpPr>
          <p:nvPr>
            <p:ph type="title"/>
          </p:nvPr>
        </p:nvSpPr>
        <p:spPr/>
        <p:txBody>
          <a:bodyPr/>
          <a:lstStyle/>
          <a:p>
            <a:r>
              <a:rPr lang="en-US" i="0" dirty="0"/>
              <a:t>LGBTQ+ and Law Enforcement</a:t>
            </a:r>
          </a:p>
        </p:txBody>
      </p:sp>
      <p:sp>
        <p:nvSpPr>
          <p:cNvPr id="3" name="Content Placeholder 2">
            <a:extLst>
              <a:ext uri="{FF2B5EF4-FFF2-40B4-BE49-F238E27FC236}">
                <a16:creationId xmlns:a16="http://schemas.microsoft.com/office/drawing/2014/main" id="{47DA2526-FA03-4FF4-B22F-06D6837E731E}"/>
              </a:ext>
            </a:extLst>
          </p:cNvPr>
          <p:cNvSpPr>
            <a:spLocks noGrp="1"/>
          </p:cNvSpPr>
          <p:nvPr>
            <p:ph idx="1"/>
          </p:nvPr>
        </p:nvSpPr>
        <p:spPr/>
        <p:txBody>
          <a:bodyPr>
            <a:normAutofit fontScale="92500"/>
          </a:bodyPr>
          <a:lstStyle/>
          <a:p>
            <a:r>
              <a:rPr lang="en-US" dirty="0"/>
              <a:t>Historic discriminatory practices in the past that have caused mistrust and fear to ask for help. </a:t>
            </a:r>
          </a:p>
          <a:p>
            <a:r>
              <a:rPr lang="en-US" dirty="0"/>
              <a:t>Homelessness (</a:t>
            </a:r>
            <a:r>
              <a:rPr lang="en-US" b="0" i="0" dirty="0">
                <a:effectLst/>
                <a:latin typeface="Inter"/>
              </a:rPr>
              <a:t>40% of homeless youth are LGBTQ)</a:t>
            </a:r>
            <a:endParaRPr lang="en-US" dirty="0"/>
          </a:p>
          <a:p>
            <a:r>
              <a:rPr lang="en-US" dirty="0"/>
              <a:t>Mental health (Suicide)</a:t>
            </a:r>
          </a:p>
          <a:p>
            <a:r>
              <a:rPr lang="en-US" dirty="0"/>
              <a:t>Substance abuse</a:t>
            </a:r>
          </a:p>
          <a:p>
            <a:r>
              <a:rPr lang="en-US" dirty="0"/>
              <a:t>Sexual assault</a:t>
            </a:r>
          </a:p>
          <a:p>
            <a:r>
              <a:rPr lang="en-US" dirty="0"/>
              <a:t>Family violence</a:t>
            </a:r>
          </a:p>
          <a:p>
            <a:pPr marL="0" indent="0">
              <a:buNone/>
            </a:pPr>
            <a:endParaRPr lang="en-US" dirty="0"/>
          </a:p>
          <a:p>
            <a:pPr lvl="8"/>
            <a:r>
              <a:rPr lang="en-US" sz="1000" dirty="0">
                <a:hlinkClick r:id="rId2"/>
              </a:rPr>
              <a:t>Melissa Moore: 40% of Homeless Youth Are LGBTQ – What We Can Do | TED Talk</a:t>
            </a:r>
            <a:endParaRPr lang="en-US" sz="1000" dirty="0"/>
          </a:p>
        </p:txBody>
      </p:sp>
    </p:spTree>
    <p:extLst>
      <p:ext uri="{BB962C8B-B14F-4D97-AF65-F5344CB8AC3E}">
        <p14:creationId xmlns:p14="http://schemas.microsoft.com/office/powerpoint/2010/main" val="2899414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5F23D-4572-442B-A296-5B32ED47BF39}"/>
              </a:ext>
            </a:extLst>
          </p:cNvPr>
          <p:cNvSpPr>
            <a:spLocks noGrp="1"/>
          </p:cNvSpPr>
          <p:nvPr>
            <p:ph type="title"/>
          </p:nvPr>
        </p:nvSpPr>
        <p:spPr/>
        <p:txBody>
          <a:bodyPr/>
          <a:lstStyle/>
          <a:p>
            <a:r>
              <a:rPr lang="en-US" i="0" dirty="0"/>
              <a:t>Best practices</a:t>
            </a:r>
          </a:p>
        </p:txBody>
      </p:sp>
      <p:sp>
        <p:nvSpPr>
          <p:cNvPr id="3" name="Content Placeholder 2">
            <a:extLst>
              <a:ext uri="{FF2B5EF4-FFF2-40B4-BE49-F238E27FC236}">
                <a16:creationId xmlns:a16="http://schemas.microsoft.com/office/drawing/2014/main" id="{8CBCB58C-8B37-443B-ABC6-C50C49E19E6F}"/>
              </a:ext>
            </a:extLst>
          </p:cNvPr>
          <p:cNvSpPr>
            <a:spLocks noGrp="1"/>
          </p:cNvSpPr>
          <p:nvPr>
            <p:ph idx="1"/>
          </p:nvPr>
        </p:nvSpPr>
        <p:spPr/>
        <p:txBody>
          <a:bodyPr>
            <a:normAutofit fontScale="55000" lnSpcReduction="20000"/>
          </a:bodyPr>
          <a:lstStyle/>
          <a:p>
            <a:pPr algn="l" rtl="0">
              <a:buFont typeface="Arial" panose="020B0604020202020204" pitchFamily="34" charset="0"/>
              <a:buChar char="•"/>
            </a:pPr>
            <a:r>
              <a:rPr lang="en-US" dirty="0"/>
              <a:t>Always use a transgender person’s chosen name. Often transgender people cannot afford a legal name change or are not yet old enough to change their name legally. They should be afforded the same respect for their chosen name as anyone else who lives by a name other than their birth name (e.g., celebrities).</a:t>
            </a:r>
          </a:p>
          <a:p>
            <a:pPr algn="l" rtl="0">
              <a:buFont typeface="Arial" panose="020B0604020202020204" pitchFamily="34" charset="0"/>
              <a:buChar char="•"/>
            </a:pPr>
            <a:r>
              <a:rPr lang="en-US" dirty="0"/>
              <a:t>Whenever possible, ask transgender people which pronoun they would like you to use. A person who identifies as a certain gender, whether or not that person has taken hormones or had some form of surgery, should be referred to using the pronouns appropriate for that gender.</a:t>
            </a:r>
          </a:p>
          <a:p>
            <a:pPr algn="l" rtl="0">
              <a:buFont typeface="Arial" panose="020B0604020202020204" pitchFamily="34" charset="0"/>
              <a:buChar char="•"/>
            </a:pPr>
            <a:r>
              <a:rPr lang="en-US" dirty="0"/>
              <a:t>If it is not possible to ask a transgender person which pronoun he or she prefers, use the pronoun that is consistent with the person’s appearance and gender expression. For example, if a person wears a dress and uses the name Susan, feminine pronouns are appropriate.</a:t>
            </a:r>
          </a:p>
          <a:p>
            <a:pPr algn="l" rtl="0">
              <a:buFont typeface="Arial" panose="020B0604020202020204" pitchFamily="34" charset="0"/>
              <a:buChar char="•"/>
            </a:pPr>
            <a:r>
              <a:rPr lang="en-US" dirty="0"/>
              <a:t>It is never appropriate to put quotation marks around either a transgender person’s chosen name or the pronoun that reflects that person’s gender identity.</a:t>
            </a:r>
          </a:p>
          <a:p>
            <a:pPr algn="l" rtl="0">
              <a:buFont typeface="Arial" panose="020B0604020202020204" pitchFamily="34" charset="0"/>
              <a:buChar char="•"/>
            </a:pPr>
            <a:r>
              <a:rPr lang="en-US" dirty="0"/>
              <a:t>When describing transgender people, please use the correct term or terms to describe their gender identity. For example, a person who is born male and transitions to become female is a transgender woman, whereas a person who is born female and transitions to become male is a transgender man.</a:t>
            </a:r>
          </a:p>
          <a:p>
            <a:pPr lvl="8"/>
            <a:r>
              <a:rPr lang="en-US" dirty="0">
                <a:hlinkClick r:id="rId2"/>
              </a:rPr>
              <a:t>LGBT A-Z Glossary | North County LGBTQ Resource Center (ncresourcecenter.org)</a:t>
            </a:r>
            <a:endParaRPr lang="en-US" dirty="0"/>
          </a:p>
          <a:p>
            <a:endParaRPr lang="en-US" dirty="0"/>
          </a:p>
        </p:txBody>
      </p:sp>
    </p:spTree>
    <p:extLst>
      <p:ext uri="{BB962C8B-B14F-4D97-AF65-F5344CB8AC3E}">
        <p14:creationId xmlns:p14="http://schemas.microsoft.com/office/powerpoint/2010/main" val="3253306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252</TotalTime>
  <Words>974</Words>
  <Application>Microsoft Office PowerPoint</Application>
  <PresentationFormat>On-screen Show (4:3)</PresentationFormat>
  <Paragraphs>58</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Inter</vt:lpstr>
      <vt:lpstr>Wingdings</vt:lpstr>
      <vt:lpstr>Office Theme</vt:lpstr>
      <vt:lpstr>LGBTQI+ </vt:lpstr>
      <vt:lpstr>North County LGBTQ Resource Center</vt:lpstr>
      <vt:lpstr>Training goals </vt:lpstr>
      <vt:lpstr>California Guidelines</vt:lpstr>
      <vt:lpstr>Definitions</vt:lpstr>
      <vt:lpstr>Definitions Cont’d</vt:lpstr>
      <vt:lpstr>SB179</vt:lpstr>
      <vt:lpstr>LGBTQ+ and Law Enforcement</vt:lpstr>
      <vt:lpstr>Best practices</vt:lpstr>
      <vt:lpstr>Safe space</vt:lpstr>
      <vt:lpstr>Trans Story</vt:lpstr>
      <vt:lpstr>Questions?</vt:lpstr>
    </vt:vector>
  </TitlesOfParts>
  <Company>Carlsbad Police Department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Koran</dc:creator>
  <cp:lastModifiedBy>Heather Hutchinson</cp:lastModifiedBy>
  <cp:revision>9</cp:revision>
  <cp:lastPrinted>2019-10-16T18:51:47Z</cp:lastPrinted>
  <dcterms:created xsi:type="dcterms:W3CDTF">2015-02-18T23:23:53Z</dcterms:created>
  <dcterms:modified xsi:type="dcterms:W3CDTF">2021-12-14T17:34:49Z</dcterms:modified>
</cp:coreProperties>
</file>