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8"/>
  </p:notesMasterIdLst>
  <p:handoutMasterIdLst>
    <p:handoutMasterId r:id="rId39"/>
  </p:handoutMasterIdLst>
  <p:sldIdLst>
    <p:sldId id="256" r:id="rId5"/>
    <p:sldId id="316" r:id="rId6"/>
    <p:sldId id="257" r:id="rId7"/>
    <p:sldId id="258" r:id="rId8"/>
    <p:sldId id="260" r:id="rId9"/>
    <p:sldId id="262" r:id="rId10"/>
    <p:sldId id="272" r:id="rId11"/>
    <p:sldId id="282" r:id="rId12"/>
    <p:sldId id="306" r:id="rId13"/>
    <p:sldId id="322" r:id="rId14"/>
    <p:sldId id="287" r:id="rId15"/>
    <p:sldId id="288" r:id="rId16"/>
    <p:sldId id="289" r:id="rId17"/>
    <p:sldId id="308" r:id="rId18"/>
    <p:sldId id="291" r:id="rId19"/>
    <p:sldId id="292" r:id="rId20"/>
    <p:sldId id="324" r:id="rId21"/>
    <p:sldId id="303" r:id="rId22"/>
    <p:sldId id="293" r:id="rId23"/>
    <p:sldId id="294" r:id="rId24"/>
    <p:sldId id="295" r:id="rId25"/>
    <p:sldId id="321" r:id="rId26"/>
    <p:sldId id="305" r:id="rId27"/>
    <p:sldId id="297" r:id="rId28"/>
    <p:sldId id="301" r:id="rId29"/>
    <p:sldId id="326" r:id="rId30"/>
    <p:sldId id="300" r:id="rId31"/>
    <p:sldId id="304" r:id="rId32"/>
    <p:sldId id="318" r:id="rId33"/>
    <p:sldId id="317" r:id="rId34"/>
    <p:sldId id="328" r:id="rId35"/>
    <p:sldId id="327" r:id="rId36"/>
    <p:sldId id="30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F40F8-8C9E-4820-94EB-0070648E920D}" v="31" dt="2021-05-25T21:50:26.7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0921" autoAdjust="0"/>
  </p:normalViewPr>
  <p:slideViewPr>
    <p:cSldViewPr>
      <p:cViewPr varScale="1">
        <p:scale>
          <a:sx n="115" d="100"/>
          <a:sy n="115" d="100"/>
        </p:scale>
        <p:origin x="145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B7D744-A0DE-4387-BAE2-9C62BCBE4A5A}" type="datetimeFigureOut">
              <a:rPr lang="en-US" smtClean="0"/>
              <a:t>9/23/2021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1C9FAB-987B-4E4B-B28C-239062DAE487}" type="slidenum">
              <a:rPr lang="en-US" smtClean="0"/>
              <a:t>‹#›</a:t>
            </a:fld>
            <a:endParaRPr lang="en-US"/>
          </a:p>
        </p:txBody>
      </p:sp>
    </p:spTree>
    <p:extLst>
      <p:ext uri="{BB962C8B-B14F-4D97-AF65-F5344CB8AC3E}">
        <p14:creationId xmlns:p14="http://schemas.microsoft.com/office/powerpoint/2010/main" val="130723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EB171-AE48-4637-AF3F-E1345B4BF952}" type="datetimeFigureOut">
              <a:rPr lang="en-US" smtClean="0"/>
              <a:t>9/23/2021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8F2BA-31D7-4B5B-A28C-42C699FBD24D}" type="slidenum">
              <a:rPr lang="en-US" smtClean="0"/>
              <a:t>‹#›</a:t>
            </a:fld>
            <a:endParaRPr lang="en-US"/>
          </a:p>
        </p:txBody>
      </p:sp>
    </p:spTree>
    <p:extLst>
      <p:ext uri="{BB962C8B-B14F-4D97-AF65-F5344CB8AC3E}">
        <p14:creationId xmlns:p14="http://schemas.microsoft.com/office/powerpoint/2010/main" val="2403415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Understanding that someone else may be in dire condition you still must be sure that you</a:t>
            </a:r>
            <a:r>
              <a:rPr lang="en-US" baseline="0" dirty="0"/>
              <a:t> are safe prior to any potentially life saving intervention. This includes the administration of a potentially life saving drug or CPR.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7</a:t>
            </a:fld>
            <a:endParaRPr lang="en-US"/>
          </a:p>
        </p:txBody>
      </p:sp>
    </p:spTree>
    <p:extLst>
      <p:ext uri="{BB962C8B-B14F-4D97-AF65-F5344CB8AC3E}">
        <p14:creationId xmlns:p14="http://schemas.microsoft.com/office/powerpoint/2010/main" val="41242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nasal cavity is rich in blood vessels.</a:t>
            </a:r>
            <a:r>
              <a:rPr lang="en-US" baseline="0" dirty="0"/>
              <a:t> They are capable of absorbing medication easily and delivery the medication directly into the blood supply. There is good evidence to support that if the medication comes into contact with the olfactory mucosa that the medication can pass into the CNS.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24</a:t>
            </a:fld>
            <a:endParaRPr lang="en-US"/>
          </a:p>
        </p:txBody>
      </p:sp>
    </p:spTree>
    <p:extLst>
      <p:ext uri="{BB962C8B-B14F-4D97-AF65-F5344CB8AC3E}">
        <p14:creationId xmlns:p14="http://schemas.microsoft.com/office/powerpoint/2010/main" val="2664915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Prolonged abuse of inhaling opiates,</a:t>
            </a:r>
            <a:r>
              <a:rPr lang="en-US" baseline="0" dirty="0"/>
              <a:t> cocaine, methamphetamine damage the structures of the nose reducing the ability for absorption to occur. Nasal discharge that is thick and viscous will reduce absorption since it acts like a barrier. Nasal decongestants constrict the blood vessels. Trauma to the nose with bleeding also decreases absorption. One will need to exercise caution in the setting of severe nasal/facial trauma due to the potential for cervical spine injury. Too much volume delivered will washout not achieving the desired effect.</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25</a:t>
            </a:fld>
            <a:endParaRPr lang="en-US"/>
          </a:p>
        </p:txBody>
      </p:sp>
    </p:spTree>
    <p:extLst>
      <p:ext uri="{BB962C8B-B14F-4D97-AF65-F5344CB8AC3E}">
        <p14:creationId xmlns:p14="http://schemas.microsoft.com/office/powerpoint/2010/main" val="25126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27</a:t>
            </a:fld>
            <a:endParaRPr lang="en-US"/>
          </a:p>
        </p:txBody>
      </p:sp>
    </p:spTree>
    <p:extLst>
      <p:ext uri="{BB962C8B-B14F-4D97-AF65-F5344CB8AC3E}">
        <p14:creationId xmlns:p14="http://schemas.microsoft.com/office/powerpoint/2010/main" val="1238338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8F2BA-31D7-4B5B-A28C-42C699FBD24D}" type="slidenum">
              <a:rPr lang="en-US" smtClean="0"/>
              <a:t>29</a:t>
            </a:fld>
            <a:endParaRPr lang="en-US"/>
          </a:p>
        </p:txBody>
      </p:sp>
    </p:spTree>
    <p:extLst>
      <p:ext uri="{BB962C8B-B14F-4D97-AF65-F5344CB8AC3E}">
        <p14:creationId xmlns:p14="http://schemas.microsoft.com/office/powerpoint/2010/main" val="326087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73049-5857-4457-B052-2C847B7AB5C5}" type="slidenum">
              <a:rPr lang="en-US" smtClean="0"/>
              <a:pPr/>
              <a:t>33</a:t>
            </a:fld>
            <a:endParaRPr lang="en-US"/>
          </a:p>
        </p:txBody>
      </p:sp>
    </p:spTree>
    <p:extLst>
      <p:ext uri="{BB962C8B-B14F-4D97-AF65-F5344CB8AC3E}">
        <p14:creationId xmlns:p14="http://schemas.microsoft.com/office/powerpoint/2010/main" val="190843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Opium has been cultivated since 3400</a:t>
            </a:r>
            <a:r>
              <a:rPr lang="en-US" baseline="0" dirty="0"/>
              <a:t> BC, first used as a “narcotic” sleeping agent by Hippocrates. Paracelsus used opium as a pain killer during the Renaissance.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8</a:t>
            </a:fld>
            <a:endParaRPr lang="en-US"/>
          </a:p>
        </p:txBody>
      </p:sp>
    </p:spTree>
    <p:extLst>
      <p:ext uri="{BB962C8B-B14F-4D97-AF65-F5344CB8AC3E}">
        <p14:creationId xmlns:p14="http://schemas.microsoft.com/office/powerpoint/2010/main" val="3198190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Abusers and recreational users seek the euphoric</a:t>
            </a:r>
            <a:r>
              <a:rPr lang="en-US" baseline="0" dirty="0"/>
              <a:t> effects of opiates. Once the dependency is established they need higher and higher doses to achieve the desired effects. Abusers of prescription opiates often make the jump to illicit opiates.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11</a:t>
            </a:fld>
            <a:endParaRPr lang="en-US"/>
          </a:p>
        </p:txBody>
      </p:sp>
    </p:spTree>
    <p:extLst>
      <p:ext uri="{BB962C8B-B14F-4D97-AF65-F5344CB8AC3E}">
        <p14:creationId xmlns:p14="http://schemas.microsoft.com/office/powerpoint/2010/main" val="2263967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individual</a:t>
            </a:r>
            <a:r>
              <a:rPr lang="en-US" baseline="0" dirty="0"/>
              <a:t> cannot be aroused by shaking, or other noxious stimuli. Normal respiratory rate for an adult is 12-20 breaths per minute. When rates become too slow and too shallow the risk for hypoxia increases. In cases of cardiac arrest CPR will need to be initiated.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12</a:t>
            </a:fld>
            <a:endParaRPr lang="en-US"/>
          </a:p>
        </p:txBody>
      </p:sp>
    </p:spTree>
    <p:extLst>
      <p:ext uri="{BB962C8B-B14F-4D97-AF65-F5344CB8AC3E}">
        <p14:creationId xmlns:p14="http://schemas.microsoft.com/office/powerpoint/2010/main" val="356347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13</a:t>
            </a:fld>
            <a:endParaRPr lang="en-US"/>
          </a:p>
        </p:txBody>
      </p:sp>
    </p:spTree>
    <p:extLst>
      <p:ext uri="{BB962C8B-B14F-4D97-AF65-F5344CB8AC3E}">
        <p14:creationId xmlns:p14="http://schemas.microsoft.com/office/powerpoint/2010/main" val="113976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90" y="4370189"/>
            <a:ext cx="5487022" cy="4268191"/>
          </a:xfrm>
        </p:spPr>
        <p:txBody>
          <a:bodyPr/>
          <a:lstStyle/>
          <a:p>
            <a:pPr algn="just"/>
            <a:r>
              <a:rPr lang="en-US" sz="1800" dirty="0"/>
              <a:t>Overdoses occur when the patient injects or snorts high potency heroin.</a:t>
            </a:r>
          </a:p>
          <a:p>
            <a:pPr algn="just"/>
            <a:endParaRPr lang="en-US" sz="1800" dirty="0"/>
          </a:p>
          <a:p>
            <a:pPr algn="just"/>
            <a:r>
              <a:rPr lang="en-US" sz="1800" dirty="0"/>
              <a:t>Or </a:t>
            </a:r>
          </a:p>
          <a:p>
            <a:pPr algn="just"/>
            <a:endParaRPr lang="en-US" sz="1800" dirty="0"/>
          </a:p>
          <a:p>
            <a:pPr algn="just"/>
            <a:r>
              <a:rPr lang="en-US" sz="1800" dirty="0"/>
              <a:t>When a person takes alcohol, benzodiazepines (Valium) in addition to heroin can cause someone to overdose because valium, alcohol, and heroin all cause respiratory and CNS depression.</a:t>
            </a:r>
          </a:p>
          <a:p>
            <a:pPr algn="just"/>
            <a:endParaRPr lang="en-US" sz="1800" dirty="0"/>
          </a:p>
          <a:p>
            <a:pPr algn="just"/>
            <a:r>
              <a:rPr lang="en-US" sz="1800" dirty="0"/>
              <a:t>Or</a:t>
            </a:r>
          </a:p>
          <a:p>
            <a:pPr algn="just"/>
            <a:endParaRPr lang="en-US" sz="1800" dirty="0"/>
          </a:p>
          <a:p>
            <a:pPr algn="just"/>
            <a:r>
              <a:rPr lang="en-US" sz="1800" dirty="0"/>
              <a:t>Persons who have a decreased tolerance after abstinence, such as release from jail, or relapse after detox or recovery.</a:t>
            </a:r>
          </a:p>
        </p:txBody>
      </p:sp>
      <p:sp>
        <p:nvSpPr>
          <p:cNvPr id="4" name="Slide Number Placeholder 3"/>
          <p:cNvSpPr>
            <a:spLocks noGrp="1"/>
          </p:cNvSpPr>
          <p:nvPr>
            <p:ph type="sldNum" sz="quarter" idx="10"/>
          </p:nvPr>
        </p:nvSpPr>
        <p:spPr/>
        <p:txBody>
          <a:bodyPr/>
          <a:lstStyle/>
          <a:p>
            <a:fld id="{04C7931E-5639-4185-8828-AB45C8F663DE}" type="slidenum">
              <a:rPr lang="en-US" smtClean="0"/>
              <a:pPr/>
              <a:t>14</a:t>
            </a:fld>
            <a:endParaRPr lang="en-US"/>
          </a:p>
        </p:txBody>
      </p:sp>
    </p:spTree>
    <p:extLst>
      <p:ext uri="{BB962C8B-B14F-4D97-AF65-F5344CB8AC3E}">
        <p14:creationId xmlns:p14="http://schemas.microsoft.com/office/powerpoint/2010/main" val="210573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is possible to fully reverse the overdose</a:t>
            </a:r>
            <a:r>
              <a:rPr lang="en-US" baseline="0" dirty="0"/>
              <a:t> that is not the intent. The goal is to increase the individuals respiratory rate to closer to normal. Many in the medical community are supporting the idea of letting the individual gradually wake up in a controlled environment.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16</a:t>
            </a:fld>
            <a:endParaRPr lang="en-US"/>
          </a:p>
        </p:txBody>
      </p:sp>
    </p:spTree>
    <p:extLst>
      <p:ext uri="{BB962C8B-B14F-4D97-AF65-F5344CB8AC3E}">
        <p14:creationId xmlns:p14="http://schemas.microsoft.com/office/powerpoint/2010/main" val="1785794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side effects of full reversal is vomiting which poses its own threat of aspiration of vomit. Agitation, confusion, and hostility are fairly common also and make the individual more difficult to medically manage. Cardiac arrest can occur</a:t>
            </a:r>
            <a:r>
              <a:rPr lang="en-US" baseline="0" dirty="0"/>
              <a:t> particularly in the long time abuser. Their bodies are adapted to functioning in an intoxicated state. The abrupt reversal “shocks” the system and is unable to compensate for the lack of opiates. This is more likely to occur when </a:t>
            </a:r>
            <a:r>
              <a:rPr lang="en-US" baseline="0" dirty="0" err="1"/>
              <a:t>narcan</a:t>
            </a:r>
            <a:r>
              <a:rPr lang="en-US" baseline="0" dirty="0"/>
              <a:t> is given in large doses IV.</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19</a:t>
            </a:fld>
            <a:endParaRPr lang="en-US"/>
          </a:p>
        </p:txBody>
      </p:sp>
    </p:spTree>
    <p:extLst>
      <p:ext uri="{BB962C8B-B14F-4D97-AF65-F5344CB8AC3E}">
        <p14:creationId xmlns:p14="http://schemas.microsoft.com/office/powerpoint/2010/main" val="415916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benzodiazepines are alprazolam(</a:t>
            </a:r>
            <a:r>
              <a:rPr lang="en-US" dirty="0" err="1"/>
              <a:t>xanax</a:t>
            </a:r>
            <a:r>
              <a:rPr lang="en-US" dirty="0"/>
              <a:t>),</a:t>
            </a:r>
            <a:r>
              <a:rPr lang="en-US" baseline="0" dirty="0"/>
              <a:t> diazepam(valium). Anti-seizure medications. </a:t>
            </a:r>
            <a:r>
              <a:rPr lang="en-US" baseline="0" dirty="0" err="1"/>
              <a:t>Sympatometics</a:t>
            </a:r>
            <a:r>
              <a:rPr lang="en-US" baseline="0" dirty="0"/>
              <a:t> (cocaine, add medications)</a:t>
            </a:r>
            <a:r>
              <a:rPr lang="en-US" baseline="0" dirty="0" err="1"/>
              <a:t>Narcan</a:t>
            </a:r>
            <a:r>
              <a:rPr lang="en-US" baseline="0" dirty="0"/>
              <a:t> will have no effect on sleep agents either. </a:t>
            </a:r>
            <a:endParaRPr lang="en-US" dirty="0"/>
          </a:p>
        </p:txBody>
      </p:sp>
      <p:sp>
        <p:nvSpPr>
          <p:cNvPr id="4" name="Slide Number Placeholder 3"/>
          <p:cNvSpPr>
            <a:spLocks noGrp="1"/>
          </p:cNvSpPr>
          <p:nvPr>
            <p:ph type="sldNum" sz="quarter" idx="10"/>
          </p:nvPr>
        </p:nvSpPr>
        <p:spPr/>
        <p:txBody>
          <a:bodyPr/>
          <a:lstStyle/>
          <a:p>
            <a:fld id="{CAC73049-5857-4457-B052-2C847B7AB5C5}" type="slidenum">
              <a:rPr lang="en-US" smtClean="0"/>
              <a:pPr/>
              <a:t>20</a:t>
            </a:fld>
            <a:endParaRPr lang="en-US"/>
          </a:p>
        </p:txBody>
      </p:sp>
    </p:spTree>
    <p:extLst>
      <p:ext uri="{BB962C8B-B14F-4D97-AF65-F5344CB8AC3E}">
        <p14:creationId xmlns:p14="http://schemas.microsoft.com/office/powerpoint/2010/main" val="304559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E05438C-8873-47F1-AD56-CE3F3BDD2443}" type="datetimeFigureOut">
              <a:rPr lang="en-US" smtClean="0"/>
              <a:t>9/23/2021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5CF19B7-CEEF-4710-AB81-4F6882F47DE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05438C-8873-47F1-AD56-CE3F3BDD2443}"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05438C-8873-47F1-AD56-CE3F3BDD2443}"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E05438C-8873-47F1-AD56-CE3F3BDD2443}"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E05438C-8873-47F1-AD56-CE3F3BDD2443}"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F19B7-CEEF-4710-AB81-4F6882F47DE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05438C-8873-47F1-AD56-CE3F3BDD2443}"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E05438C-8873-47F1-AD56-CE3F3BDD2443}"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E05438C-8873-47F1-AD56-CE3F3BDD2443}" type="datetimeFigureOut">
              <a:rPr lang="en-US" smtClean="0"/>
              <a:t>9/23/2021</a:t>
            </a:fld>
            <a:endParaRPr lang="en-US"/>
          </a:p>
        </p:txBody>
      </p:sp>
      <p:sp>
        <p:nvSpPr>
          <p:cNvPr id="8" name="Slide Number Placeholder 7"/>
          <p:cNvSpPr>
            <a:spLocks noGrp="1"/>
          </p:cNvSpPr>
          <p:nvPr>
            <p:ph type="sldNum" sz="quarter" idx="11"/>
          </p:nvPr>
        </p:nvSpPr>
        <p:spPr/>
        <p:txBody>
          <a:bodyPr/>
          <a:lstStyle/>
          <a:p>
            <a:fld id="{65CF19B7-CEEF-4710-AB81-4F6882F47DEF}"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5438C-8873-47F1-AD56-CE3F3BDD2443}"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E05438C-8873-47F1-AD56-CE3F3BDD2443}"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65CF19B7-CEEF-4710-AB81-4F6882F47DE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0E05438C-8873-47F1-AD56-CE3F3BDD2443}"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F19B7-CEEF-4710-AB81-4F6882F47D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E05438C-8873-47F1-AD56-CE3F3BDD2443}" type="datetimeFigureOut">
              <a:rPr lang="en-US" smtClean="0"/>
              <a:t>9/23/2021</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65CF19B7-CEEF-4710-AB81-4F6882F47DE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hyperlink" Target="http://www.google.com/url?sa=i&amp;rct=j&amp;q=&amp;esrc=s&amp;source=images&amp;cd=&amp;cad=rja&amp;uact=8&amp;docid=ECpLr2JuX09npM&amp;tbnid=WokxYM4Vntw6IM:&amp;ved=0CAUQjRw&amp;url=http://harmreduction.org/issues/overdose-prevention/overview/overdose-basics/understanding-naloxone/&amp;ei=8Fd5U6awHorksATEwYD4Cg&amp;psig=AFQjCNFU6LLL8uJJdfBo_ZUvJG9TMUC6HA&amp;ust=1400547472962243" TargetMode="External"/><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hyperlink" Target="http://www.google.com/url?sa=i&amp;rct=j&amp;q=&amp;esrc=s&amp;source=images&amp;cd=&amp;cad=rja&amp;uact=8&amp;docid=ECpLr2JuX09npM&amp;tbnid=WokxYM4Vntw6IM:&amp;ved=0CAUQjRw&amp;url=http://harmreduction.org/issues/overdose-prevention/overview/overdose-basics/understanding-naloxone/&amp;ei=UVh5U5aNMqLJsQSUh4CADw&amp;psig=AFQjCNFU6LLL8uJJdfBo_ZUvJG9TMUC6HA&amp;ust=1400547472962243"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7.wmf"/><Relationship Id="rId4" Type="http://schemas.openxmlformats.org/officeDocument/2006/relationships/package" Target="../embeddings/Microsoft_Word_Document.docx"/></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1.jpg"/><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5.xml"/><Relationship Id="rId7" Type="http://schemas.openxmlformats.org/officeDocument/2006/relationships/hyperlink" Target="http://www.google.com/url?sa=i&amp;rct=j&amp;q=&amp;esrc=s&amp;source=images&amp;cd=&amp;cad=rja&amp;uact=8&amp;docid=PQjIusOqihq9AM&amp;tbnid=Py-Dpv2h0OOQyM:&amp;ved=0CAUQjRw&amp;url=http://dherbs.com/news/4384/4669/What-Is-Sinusitis/d,ai.html&amp;ei=InB5U_yyN6LnsATmtICgCg&amp;psig=AFQjCNEJe62I3Q9GI3jC4ie7Xli8Apk6tQ&amp;ust=1400553546300676"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jpeg"/><Relationship Id="rId5" Type="http://schemas.openxmlformats.org/officeDocument/2006/relationships/hyperlink" Target="http://www.google.com/url?sa=i&amp;rct=j&amp;q=&amp;esrc=s&amp;source=images&amp;cd=&amp;cad=rja&amp;uact=8&amp;docid=744LGDtjDZzTaM&amp;tbnid=c4BZdU8rgPbkKM:&amp;ved=0CAUQjRw&amp;url=http://www.aafp.org/afp/2005/0115/p305.html&amp;ei=oXB5U6PhNY7QsQSX74HQAQ&amp;psig=AFQjCNEJe62I3Q9GI3jC4ie7Xli8Apk6tQ&amp;ust=1400553546300676" TargetMode="External"/><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jpeg"/><Relationship Id="rId5" Type="http://schemas.openxmlformats.org/officeDocument/2006/relationships/hyperlink" Target="http://www.google.com/url?sa=i&amp;rct=j&amp;q=&amp;esrc=s&amp;source=images&amp;cd=&amp;cad=rja&amp;uact=8&amp;docid=zIrWPFDDb7skzM&amp;tbnid=jy3Er5FArgx1zM:&amp;ved=0CAUQjRw&amp;url=http://www.walgreens.com/library/contents.jsp?docid=100211&amp;doctype=3&amp;ei=e4B5U5XfNJLQsQSbwYH4AQ&amp;psig=AFQjCNHRFobgKLISJ0RghI8dT4FCDY718Q&amp;ust=1400557572052798" TargetMode="External"/><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16.JPG"/><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Carlsbad PD Naloxone Training Program</a:t>
            </a:r>
          </a:p>
        </p:txBody>
      </p:sp>
      <p:sp>
        <p:nvSpPr>
          <p:cNvPr id="3" name="Subtitle 2"/>
          <p:cNvSpPr>
            <a:spLocks noGrp="1"/>
          </p:cNvSpPr>
          <p:nvPr>
            <p:ph type="subTitle" idx="1"/>
          </p:nvPr>
        </p:nvSpPr>
        <p:spPr/>
        <p:txBody>
          <a:bodyPr/>
          <a:lstStyle/>
          <a:p>
            <a:r>
              <a:rPr lang="en-US" dirty="0">
                <a:solidFill>
                  <a:schemeClr val="tx1"/>
                </a:solidFill>
              </a:rPr>
              <a:t>Intranasal Administration of Naloxone for Suspected Opiate Overdose</a:t>
            </a:r>
          </a:p>
        </p:txBody>
      </p:sp>
      <p:pic>
        <p:nvPicPr>
          <p:cNvPr id="4" name="Audio 3">
            <a:hlinkClick r:id="" action="ppaction://media"/>
            <a:extLst>
              <a:ext uri="{FF2B5EF4-FFF2-40B4-BE49-F238E27FC236}">
                <a16:creationId xmlns:a16="http://schemas.microsoft.com/office/drawing/2014/main" id="{22F5FA72-BC33-4088-94A7-038DB8867D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9854148"/>
      </p:ext>
    </p:extLst>
  </p:cSld>
  <p:clrMapOvr>
    <a:masterClrMapping/>
  </p:clrMapOvr>
  <mc:AlternateContent xmlns:mc="http://schemas.openxmlformats.org/markup-compatibility/2006">
    <mc:Choice xmlns:p14="http://schemas.microsoft.com/office/powerpoint/2010/main" Requires="p14">
      <p:transition spd="slow" p14:dur="2000" advTm="9235"/>
    </mc:Choice>
    <mc:Fallback>
      <p:transition spd="slow" advTm="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pPr algn="just"/>
            <a:r>
              <a:rPr lang="en-US" dirty="0"/>
              <a:t>Fentanyl</a:t>
            </a:r>
          </a:p>
        </p:txBody>
      </p:sp>
      <p:sp>
        <p:nvSpPr>
          <p:cNvPr id="3" name="Content Placeholder 2"/>
          <p:cNvSpPr>
            <a:spLocks noGrp="1"/>
          </p:cNvSpPr>
          <p:nvPr>
            <p:ph idx="1"/>
          </p:nvPr>
        </p:nvSpPr>
        <p:spPr>
          <a:xfrm>
            <a:off x="457200" y="1600200"/>
            <a:ext cx="8305800" cy="4525963"/>
          </a:xfrm>
        </p:spPr>
        <p:txBody>
          <a:bodyPr>
            <a:normAutofit lnSpcReduction="10000"/>
          </a:bodyPr>
          <a:lstStyle/>
          <a:p>
            <a:pPr algn="just"/>
            <a:r>
              <a:rPr lang="en-US" dirty="0"/>
              <a:t>Schedule II Narcotic Analgesic/anesthetic</a:t>
            </a:r>
          </a:p>
          <a:p>
            <a:pPr algn="just"/>
            <a:r>
              <a:rPr lang="en-US" dirty="0"/>
              <a:t>Most potent opioid available for medical use.</a:t>
            </a:r>
          </a:p>
          <a:p>
            <a:pPr algn="just"/>
            <a:r>
              <a:rPr lang="en-US" dirty="0"/>
              <a:t>50-100 times more potent than morphine.</a:t>
            </a:r>
          </a:p>
          <a:p>
            <a:pPr algn="just"/>
            <a:r>
              <a:rPr lang="en-US" dirty="0"/>
              <a:t>30-50 times more potent than heroin.</a:t>
            </a:r>
          </a:p>
          <a:p>
            <a:pPr algn="just"/>
            <a:r>
              <a:rPr lang="en-US" dirty="0"/>
              <a:t>Potentially lethal at low levels. 0.25mg</a:t>
            </a:r>
          </a:p>
          <a:p>
            <a:pPr algn="just"/>
            <a:r>
              <a:rPr lang="en-US" dirty="0"/>
              <a:t>Can be absorbed through skin* and accidental inhalation.</a:t>
            </a:r>
          </a:p>
          <a:p>
            <a:pPr algn="just"/>
            <a:r>
              <a:rPr lang="en-US" dirty="0"/>
              <a:t>Has been detected in Meth, Heroin, Cocaine, etc. </a:t>
            </a:r>
          </a:p>
          <a:p>
            <a:pPr algn="just"/>
            <a:endParaRPr lang="en-US" dirty="0"/>
          </a:p>
        </p:txBody>
      </p:sp>
      <p:pic>
        <p:nvPicPr>
          <p:cNvPr id="4" name="Audio 3">
            <a:hlinkClick r:id="" action="ppaction://media"/>
            <a:extLst>
              <a:ext uri="{FF2B5EF4-FFF2-40B4-BE49-F238E27FC236}">
                <a16:creationId xmlns:a16="http://schemas.microsoft.com/office/drawing/2014/main" id="{8C645254-C099-4A73-B03C-F576A1CF5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5876288"/>
      </p:ext>
    </p:extLst>
  </p:cSld>
  <p:clrMapOvr>
    <a:masterClrMapping/>
  </p:clrMapOvr>
  <mc:AlternateContent xmlns:mc="http://schemas.openxmlformats.org/markup-compatibility/2006">
    <mc:Choice xmlns:p14="http://schemas.microsoft.com/office/powerpoint/2010/main" Requires="p14">
      <p:transition spd="slow" p14:dur="2000" advTm="82398"/>
    </mc:Choice>
    <mc:Fallback>
      <p:transition spd="slow" advTm="82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Opiates</a:t>
            </a:r>
          </a:p>
        </p:txBody>
      </p:sp>
      <p:sp>
        <p:nvSpPr>
          <p:cNvPr id="3" name="Content Placeholder 2"/>
          <p:cNvSpPr>
            <a:spLocks noGrp="1"/>
          </p:cNvSpPr>
          <p:nvPr>
            <p:ph idx="1"/>
          </p:nvPr>
        </p:nvSpPr>
        <p:spPr>
          <a:xfrm>
            <a:off x="457200" y="1775191"/>
            <a:ext cx="8458200" cy="4625609"/>
          </a:xfrm>
        </p:spPr>
        <p:txBody>
          <a:bodyPr/>
          <a:lstStyle/>
          <a:p>
            <a:pPr algn="just"/>
            <a:r>
              <a:rPr lang="en-US" dirty="0"/>
              <a:t>Euphoria</a:t>
            </a:r>
          </a:p>
          <a:p>
            <a:pPr algn="just"/>
            <a:r>
              <a:rPr lang="en-US" dirty="0"/>
              <a:t>Sedation</a:t>
            </a:r>
          </a:p>
          <a:p>
            <a:pPr algn="just"/>
            <a:r>
              <a:rPr lang="en-US" dirty="0"/>
              <a:t>Decreased respiratory rate</a:t>
            </a:r>
          </a:p>
          <a:p>
            <a:pPr algn="just"/>
            <a:r>
              <a:rPr lang="en-US" dirty="0"/>
              <a:t>Pin point pupils</a:t>
            </a:r>
          </a:p>
          <a:p>
            <a:pPr lvl="1" algn="just"/>
            <a:r>
              <a:rPr lang="en-US" dirty="0"/>
              <a:t>Meperidine (Demerol), and Propoxyphene (Darvon) </a:t>
            </a:r>
            <a:r>
              <a:rPr lang="en-US" i="1" dirty="0"/>
              <a:t>Will cause dilated pupils</a:t>
            </a: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4939" b="56905"/>
          <a:stretch>
            <a:fillRect/>
          </a:stretch>
        </p:blipFill>
        <p:spPr bwMode="auto">
          <a:xfrm>
            <a:off x="533400" y="5083388"/>
            <a:ext cx="8045450" cy="131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F7595FFE-2C2C-4E65-8025-8286F833A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597165"/>
      </p:ext>
    </p:extLst>
  </p:cSld>
  <p:clrMapOvr>
    <a:masterClrMapping/>
  </p:clrMapOvr>
  <mc:AlternateContent xmlns:mc="http://schemas.openxmlformats.org/markup-compatibility/2006">
    <mc:Choice xmlns:p14="http://schemas.microsoft.com/office/powerpoint/2010/main" Requires="p14">
      <p:transition spd="slow" p14:dur="2000" advTm="22254"/>
    </mc:Choice>
    <mc:Fallback>
      <p:transition spd="slow" advTm="22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Overdose Indicators</a:t>
            </a:r>
          </a:p>
        </p:txBody>
      </p:sp>
      <p:sp>
        <p:nvSpPr>
          <p:cNvPr id="3" name="Content Placeholder 2"/>
          <p:cNvSpPr>
            <a:spLocks noGrp="1"/>
          </p:cNvSpPr>
          <p:nvPr>
            <p:ph sz="half" idx="1"/>
          </p:nvPr>
        </p:nvSpPr>
        <p:spPr/>
        <p:txBody>
          <a:bodyPr>
            <a:normAutofit/>
          </a:bodyPr>
          <a:lstStyle/>
          <a:p>
            <a:pPr algn="just"/>
            <a:r>
              <a:rPr lang="en-US" dirty="0"/>
              <a:t>Decreased level of consciousness</a:t>
            </a:r>
          </a:p>
          <a:p>
            <a:pPr algn="just"/>
            <a:r>
              <a:rPr lang="en-US" dirty="0"/>
              <a:t>Unconsciousness</a:t>
            </a:r>
          </a:p>
          <a:p>
            <a:pPr algn="just"/>
            <a:r>
              <a:rPr lang="en-US" dirty="0"/>
              <a:t>Pin Point or Dilated pupils*</a:t>
            </a:r>
          </a:p>
          <a:p>
            <a:pPr algn="just"/>
            <a:r>
              <a:rPr lang="en-US" dirty="0"/>
              <a:t>Sweaty / Clammy</a:t>
            </a:r>
          </a:p>
          <a:p>
            <a:pPr algn="just"/>
            <a:r>
              <a:rPr lang="en-US" dirty="0"/>
              <a:t>Decreased respiratory rate </a:t>
            </a:r>
          </a:p>
          <a:p>
            <a:pPr algn="just"/>
            <a:r>
              <a:rPr lang="en-US" dirty="0"/>
              <a:t>Cardiac arrest</a:t>
            </a:r>
          </a:p>
          <a:p>
            <a:pPr algn="just"/>
            <a:endParaRPr lang="en-US" dirty="0"/>
          </a:p>
        </p:txBody>
      </p:sp>
      <p:pic>
        <p:nvPicPr>
          <p:cNvPr id="5" name="Picture 2" descr="http://harmreduction.org/wp-content/uploads/2012/02/naloxone-one.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600200"/>
            <a:ext cx="4095750" cy="44958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628F066-385F-414D-8B1A-B6F00497A3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4751088"/>
      </p:ext>
    </p:extLst>
  </p:cSld>
  <p:clrMapOvr>
    <a:masterClrMapping/>
  </p:clrMapOvr>
  <mc:AlternateContent xmlns:mc="http://schemas.openxmlformats.org/markup-compatibility/2006">
    <mc:Choice xmlns:p14="http://schemas.microsoft.com/office/powerpoint/2010/main" Requires="p14">
      <p:transition spd="slow" p14:dur="2000" advTm="11814"/>
    </mc:Choice>
    <mc:Fallback>
      <p:transition spd="slow" advTm="1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a:t>Hypoxia </a:t>
            </a:r>
          </a:p>
        </p:txBody>
      </p:sp>
      <p:sp>
        <p:nvSpPr>
          <p:cNvPr id="3" name="Content Placeholder 2"/>
          <p:cNvSpPr>
            <a:spLocks noGrp="1"/>
          </p:cNvSpPr>
          <p:nvPr>
            <p:ph idx="1"/>
          </p:nvPr>
        </p:nvSpPr>
        <p:spPr/>
        <p:txBody>
          <a:bodyPr>
            <a:normAutofit fontScale="92500" lnSpcReduction="20000"/>
          </a:bodyPr>
          <a:lstStyle/>
          <a:p>
            <a:pPr algn="just"/>
            <a:r>
              <a:rPr lang="en-US" dirty="0"/>
              <a:t>Ineffective breathing </a:t>
            </a:r>
          </a:p>
          <a:p>
            <a:pPr lvl="1" algn="just"/>
            <a:r>
              <a:rPr lang="en-US" dirty="0"/>
              <a:t>Less than 6 breaths per minute</a:t>
            </a:r>
          </a:p>
          <a:p>
            <a:pPr lvl="1" algn="just"/>
            <a:r>
              <a:rPr lang="en-US" dirty="0"/>
              <a:t>Normal respiration rate 12-15 breaths/min.</a:t>
            </a:r>
          </a:p>
          <a:p>
            <a:pPr algn="just"/>
            <a:r>
              <a:rPr lang="en-US" dirty="0"/>
              <a:t>Lack of oxygen to the vital organs</a:t>
            </a:r>
          </a:p>
          <a:p>
            <a:pPr algn="just"/>
            <a:r>
              <a:rPr lang="en-US" dirty="0"/>
              <a:t>Hypoxic brain injury can occur within 4 to 6 minutes</a:t>
            </a:r>
          </a:p>
          <a:p>
            <a:pPr lvl="1" algn="just"/>
            <a:r>
              <a:rPr lang="en-US" dirty="0"/>
              <a:t>Pupillary dilatation</a:t>
            </a:r>
          </a:p>
          <a:p>
            <a:pPr algn="just"/>
            <a:r>
              <a:rPr lang="en-US" dirty="0"/>
              <a:t>Cyanosis a pale, or bluish color</a:t>
            </a:r>
          </a:p>
          <a:p>
            <a:pPr lvl="1" algn="just"/>
            <a:r>
              <a:rPr lang="en-US" dirty="0"/>
              <a:t>Lips</a:t>
            </a:r>
          </a:p>
          <a:p>
            <a:pPr lvl="1" algn="just"/>
            <a:r>
              <a:rPr lang="en-US" dirty="0"/>
              <a:t>Nail beds</a:t>
            </a:r>
          </a:p>
          <a:p>
            <a:pPr marL="457200" lvl="1" indent="0" algn="just">
              <a:buNone/>
            </a:pPr>
            <a:r>
              <a:rPr lang="en-US" dirty="0"/>
              <a:t> </a:t>
            </a:r>
          </a:p>
          <a:p>
            <a:pPr algn="just"/>
            <a:endParaRPr lang="en-US" dirty="0"/>
          </a:p>
        </p:txBody>
      </p:sp>
      <p:pic>
        <p:nvPicPr>
          <p:cNvPr id="4" name="Audio 3">
            <a:hlinkClick r:id="" action="ppaction://media"/>
            <a:extLst>
              <a:ext uri="{FF2B5EF4-FFF2-40B4-BE49-F238E27FC236}">
                <a16:creationId xmlns:a16="http://schemas.microsoft.com/office/drawing/2014/main" id="{4DBA77EB-4036-44D7-AFCC-5859161EFD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1499710"/>
      </p:ext>
    </p:extLst>
  </p:cSld>
  <p:clrMapOvr>
    <a:masterClrMapping/>
  </p:clrMapOvr>
  <mc:AlternateContent xmlns:mc="http://schemas.openxmlformats.org/markup-compatibility/2006">
    <mc:Choice xmlns:p14="http://schemas.microsoft.com/office/powerpoint/2010/main" Requires="p14">
      <p:transition spd="slow" p14:dur="2000" advTm="122077"/>
    </mc:Choice>
    <mc:Fallback>
      <p:transition spd="slow" advTm="12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57200"/>
            <a:ext cx="8229600" cy="1143000"/>
          </a:xfrm>
        </p:spPr>
        <p:txBody>
          <a:bodyPr>
            <a:normAutofit fontScale="90000"/>
          </a:bodyPr>
          <a:lstStyle/>
          <a:p>
            <a:pPr algn="l" eaLnBrk="1" hangingPunct="1"/>
            <a:r>
              <a:rPr lang="en-US" b="1" i="1" dirty="0"/>
              <a:t>Typically, When Does an Overdose Occur?</a:t>
            </a:r>
          </a:p>
        </p:txBody>
      </p:sp>
      <p:sp>
        <p:nvSpPr>
          <p:cNvPr id="8195" name="Content Placeholder 2"/>
          <p:cNvSpPr>
            <a:spLocks noGrp="1"/>
          </p:cNvSpPr>
          <p:nvPr>
            <p:ph idx="1"/>
          </p:nvPr>
        </p:nvSpPr>
        <p:spPr>
          <a:xfrm>
            <a:off x="228600" y="2057400"/>
            <a:ext cx="8686800" cy="4525963"/>
          </a:xfrm>
        </p:spPr>
        <p:txBody>
          <a:bodyPr/>
          <a:lstStyle/>
          <a:p>
            <a:pPr algn="just" eaLnBrk="1" hangingPunct="1"/>
            <a:r>
              <a:rPr lang="en-US" dirty="0"/>
              <a:t>High potency heroin</a:t>
            </a:r>
          </a:p>
          <a:p>
            <a:pPr eaLnBrk="1" hangingPunct="1"/>
            <a:r>
              <a:rPr lang="en-US" dirty="0"/>
              <a:t>Poly substance abuse</a:t>
            </a:r>
          </a:p>
          <a:p>
            <a:pPr algn="just" eaLnBrk="1" hangingPunct="1"/>
            <a:r>
              <a:rPr lang="en-US" dirty="0"/>
              <a:t>Decreased tolerance after period of abstinence; release from jail, relapse after detox/recovery.</a:t>
            </a:r>
          </a:p>
          <a:p>
            <a:pPr marL="36576" indent="0" algn="just" eaLnBrk="1" hangingPunct="1">
              <a:buNone/>
            </a:pPr>
            <a:endParaRPr lang="en-US" dirty="0"/>
          </a:p>
          <a:p>
            <a:pPr algn="just" eaLnBrk="1" hangingPunct="1"/>
            <a:r>
              <a:rPr lang="en-US" b="1" dirty="0"/>
              <a:t>Accidental exposure</a:t>
            </a:r>
          </a:p>
        </p:txBody>
      </p:sp>
      <p:sp>
        <p:nvSpPr>
          <p:cNvPr id="2" name="Slide Number Placeholder 1"/>
          <p:cNvSpPr>
            <a:spLocks noGrp="1"/>
          </p:cNvSpPr>
          <p:nvPr>
            <p:ph type="sldNum" sz="quarter" idx="12"/>
          </p:nvPr>
        </p:nvSpPr>
        <p:spPr/>
        <p:txBody>
          <a:bodyPr/>
          <a:lstStyle/>
          <a:p>
            <a:pPr>
              <a:defRPr/>
            </a:pPr>
            <a:fld id="{D0EA6410-02DA-4946-BA63-6738EC425AAD}" type="slidenum">
              <a:rPr lang="en-US" smtClean="0"/>
              <a:pPr>
                <a:defRPr/>
              </a:pPr>
              <a:t>14</a:t>
            </a:fld>
            <a:endParaRPr lang="en-US"/>
          </a:p>
        </p:txBody>
      </p:sp>
      <p:pic>
        <p:nvPicPr>
          <p:cNvPr id="3" name="Audio 2">
            <a:hlinkClick r:id="" action="ppaction://media"/>
            <a:extLst>
              <a:ext uri="{FF2B5EF4-FFF2-40B4-BE49-F238E27FC236}">
                <a16:creationId xmlns:a16="http://schemas.microsoft.com/office/drawing/2014/main" id="{35A419C6-B3CE-40FF-850D-9D2783781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3061964"/>
      </p:ext>
    </p:extLst>
  </p:cSld>
  <p:clrMapOvr>
    <a:masterClrMapping/>
  </p:clrMapOvr>
  <mc:AlternateContent xmlns:mc="http://schemas.openxmlformats.org/markup-compatibility/2006">
    <mc:Choice xmlns:p14="http://schemas.microsoft.com/office/powerpoint/2010/main" Requires="p14">
      <p:transition spd="slow" p14:dur="2000" advTm="35722"/>
    </mc:Choice>
    <mc:Fallback>
      <p:transition spd="slow" advTm="3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Narcan</a:t>
            </a:r>
            <a:r>
              <a:rPr lang="en-US" dirty="0"/>
              <a:t> (Naloxone)</a:t>
            </a:r>
          </a:p>
        </p:txBody>
      </p:sp>
      <p:sp>
        <p:nvSpPr>
          <p:cNvPr id="6" name="Content Placeholder 5"/>
          <p:cNvSpPr>
            <a:spLocks noGrp="1"/>
          </p:cNvSpPr>
          <p:nvPr>
            <p:ph sz="half" idx="1"/>
          </p:nvPr>
        </p:nvSpPr>
        <p:spPr>
          <a:xfrm>
            <a:off x="228600" y="1248104"/>
            <a:ext cx="4495800" cy="4878059"/>
          </a:xfrm>
        </p:spPr>
        <p:txBody>
          <a:bodyPr>
            <a:normAutofit/>
          </a:bodyPr>
          <a:lstStyle/>
          <a:p>
            <a:pPr algn="just"/>
            <a:r>
              <a:rPr lang="en-US" dirty="0"/>
              <a:t>Opioid antagonist</a:t>
            </a:r>
          </a:p>
          <a:p>
            <a:pPr algn="just"/>
            <a:r>
              <a:rPr lang="en-US" dirty="0"/>
              <a:t>Reverses opioid overdose by competing for opioid receptors in the CNS</a:t>
            </a:r>
          </a:p>
          <a:p>
            <a:pPr algn="just"/>
            <a:r>
              <a:rPr lang="en-US" dirty="0"/>
              <a:t>Onset of action 1 to 2 minutes</a:t>
            </a:r>
          </a:p>
          <a:p>
            <a:pPr algn="just"/>
            <a:r>
              <a:rPr lang="en-US" dirty="0"/>
              <a:t>Given intranasal</a:t>
            </a:r>
          </a:p>
          <a:p>
            <a:pPr algn="just"/>
            <a:r>
              <a:rPr lang="en-US" dirty="0"/>
              <a:t>Low risk for blood borne exposure</a:t>
            </a:r>
          </a:p>
          <a:p>
            <a:pPr algn="just"/>
            <a:r>
              <a:rPr lang="en-US" b="1" dirty="0"/>
              <a:t>No risk if given in absence of opioids </a:t>
            </a:r>
          </a:p>
        </p:txBody>
      </p:sp>
      <p:pic>
        <p:nvPicPr>
          <p:cNvPr id="2052" name="Picture 4" descr="http://harmreduction.org/wp-content/uploads/2012/02/naloxone-tw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71600"/>
            <a:ext cx="41910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CF09DAE-1D2B-4E68-A622-F5600728A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1130605"/>
      </p:ext>
    </p:extLst>
  </p:cSld>
  <p:clrMapOvr>
    <a:masterClrMapping/>
  </p:clrMapOvr>
  <mc:AlternateContent xmlns:mc="http://schemas.openxmlformats.org/markup-compatibility/2006">
    <mc:Choice xmlns:p14="http://schemas.microsoft.com/office/powerpoint/2010/main" Requires="p14">
      <p:transition spd="slow" p14:dur="2000" advTm="38415"/>
    </mc:Choice>
    <mc:Fallback>
      <p:transition spd="slow" advTm="38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Narcan</a:t>
            </a:r>
            <a:r>
              <a:rPr lang="en-US" dirty="0"/>
              <a:t> (Naloxone)</a:t>
            </a:r>
          </a:p>
        </p:txBody>
      </p:sp>
      <p:sp>
        <p:nvSpPr>
          <p:cNvPr id="5" name="Content Placeholder 4"/>
          <p:cNvSpPr>
            <a:spLocks noGrp="1"/>
          </p:cNvSpPr>
          <p:nvPr>
            <p:ph idx="1"/>
          </p:nvPr>
        </p:nvSpPr>
        <p:spPr>
          <a:xfrm>
            <a:off x="304800" y="1600200"/>
            <a:ext cx="8534400" cy="4525963"/>
          </a:xfrm>
        </p:spPr>
        <p:txBody>
          <a:bodyPr/>
          <a:lstStyle/>
          <a:p>
            <a:pPr algn="just"/>
            <a:endParaRPr lang="en-US" dirty="0"/>
          </a:p>
          <a:p>
            <a:pPr algn="just"/>
            <a:r>
              <a:rPr lang="en-US" dirty="0"/>
              <a:t>Primary goal for administration is to </a:t>
            </a:r>
            <a:r>
              <a:rPr lang="en-US" b="1" dirty="0"/>
              <a:t>increase respiratory rate</a:t>
            </a:r>
            <a:r>
              <a:rPr lang="en-US" dirty="0"/>
              <a:t> and further reduce or prevent damage caused by hypoxia.</a:t>
            </a:r>
          </a:p>
          <a:p>
            <a:pPr marL="36576" indent="0" algn="just">
              <a:buNone/>
            </a:pPr>
            <a:endParaRPr lang="en-US" dirty="0"/>
          </a:p>
          <a:p>
            <a:pPr algn="just"/>
            <a:r>
              <a:rPr lang="en-US" dirty="0"/>
              <a:t>Not intended for total reversal</a:t>
            </a:r>
          </a:p>
          <a:p>
            <a:pPr marL="36576" indent="0" algn="just">
              <a:buNone/>
            </a:pPr>
            <a:endParaRPr lang="en-US" dirty="0"/>
          </a:p>
          <a:p>
            <a:pPr algn="just"/>
            <a:r>
              <a:rPr lang="en-US" dirty="0"/>
              <a:t>Multiple doses may be required</a:t>
            </a:r>
          </a:p>
        </p:txBody>
      </p:sp>
      <p:pic>
        <p:nvPicPr>
          <p:cNvPr id="3" name="Audio 2">
            <a:hlinkClick r:id="" action="ppaction://media"/>
            <a:extLst>
              <a:ext uri="{FF2B5EF4-FFF2-40B4-BE49-F238E27FC236}">
                <a16:creationId xmlns:a16="http://schemas.microsoft.com/office/drawing/2014/main" id="{891D86E3-9725-4CA5-977C-9B96725CF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0188747"/>
      </p:ext>
    </p:extLst>
  </p:cSld>
  <p:clrMapOvr>
    <a:masterClrMapping/>
  </p:clrMapOvr>
  <mc:AlternateContent xmlns:mc="http://schemas.openxmlformats.org/markup-compatibility/2006">
    <mc:Choice xmlns:p14="http://schemas.microsoft.com/office/powerpoint/2010/main" Requires="p14">
      <p:transition spd="slow" p14:dur="2000" advTm="14081"/>
    </mc:Choice>
    <mc:Fallback>
      <p:transition spd="slow" advTm="1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fontScale="90000"/>
          </a:bodyPr>
          <a:lstStyle/>
          <a:p>
            <a:r>
              <a:rPr lang="en-US" altLang="en-US"/>
              <a:t>Intranasal Medication Administration: Basic Concepts</a:t>
            </a:r>
          </a:p>
        </p:txBody>
      </p:sp>
      <p:sp>
        <p:nvSpPr>
          <p:cNvPr id="152579" name="Rectangle 3"/>
          <p:cNvSpPr>
            <a:spLocks noGrp="1" noChangeArrowheads="1"/>
          </p:cNvSpPr>
          <p:nvPr>
            <p:ph type="body" idx="1"/>
          </p:nvPr>
        </p:nvSpPr>
        <p:spPr>
          <a:xfrm>
            <a:off x="809625" y="2133600"/>
            <a:ext cx="7958138" cy="3962400"/>
          </a:xfrm>
        </p:spPr>
        <p:txBody>
          <a:bodyPr>
            <a:normAutofit lnSpcReduction="10000"/>
          </a:bodyPr>
          <a:lstStyle/>
          <a:p>
            <a:pPr algn="just">
              <a:lnSpc>
                <a:spcPct val="90000"/>
              </a:lnSpc>
            </a:pPr>
            <a:r>
              <a:rPr lang="en-US" altLang="en-US" dirty="0">
                <a:cs typeface="Times New Roman" panose="02020603050405020304" pitchFamily="18" charset="0"/>
              </a:rPr>
              <a:t>This delivery route has several advantages:</a:t>
            </a:r>
          </a:p>
          <a:p>
            <a:pPr lvl="1" algn="just">
              <a:lnSpc>
                <a:spcPct val="90000"/>
              </a:lnSpc>
            </a:pPr>
            <a:r>
              <a:rPr lang="en-US" altLang="en-US" sz="2400" dirty="0"/>
              <a:t>Its easy and convenient </a:t>
            </a:r>
          </a:p>
          <a:p>
            <a:pPr lvl="1" algn="just">
              <a:lnSpc>
                <a:spcPct val="90000"/>
              </a:lnSpc>
            </a:pPr>
            <a:r>
              <a:rPr lang="en-US" altLang="en-US" sz="2400" dirty="0"/>
              <a:t>Almost everyone has a nose </a:t>
            </a:r>
          </a:p>
          <a:p>
            <a:pPr lvl="1" algn="just">
              <a:lnSpc>
                <a:spcPct val="90000"/>
              </a:lnSpc>
            </a:pPr>
            <a:r>
              <a:rPr lang="en-US" altLang="en-US" sz="2400" dirty="0"/>
              <a:t>The nose is a very easy access point for medication delivery</a:t>
            </a:r>
          </a:p>
          <a:p>
            <a:pPr lvl="1" algn="just">
              <a:lnSpc>
                <a:spcPct val="90000"/>
              </a:lnSpc>
            </a:pPr>
            <a:r>
              <a:rPr lang="en-US" altLang="en-US" sz="2400" dirty="0"/>
              <a:t>No special training is required to deliver the medication</a:t>
            </a:r>
          </a:p>
          <a:p>
            <a:pPr lvl="1" algn="just">
              <a:lnSpc>
                <a:spcPct val="90000"/>
              </a:lnSpc>
            </a:pPr>
            <a:r>
              <a:rPr lang="en-US" altLang="en-US" sz="2400" dirty="0"/>
              <a:t>No shots are needed</a:t>
            </a:r>
          </a:p>
          <a:p>
            <a:pPr lvl="1" algn="just">
              <a:lnSpc>
                <a:spcPct val="90000"/>
              </a:lnSpc>
            </a:pPr>
            <a:r>
              <a:rPr lang="en-US" altLang="en-US" sz="2400" dirty="0"/>
              <a:t>It is painless</a:t>
            </a:r>
          </a:p>
          <a:p>
            <a:pPr lvl="1" algn="just">
              <a:lnSpc>
                <a:spcPct val="90000"/>
              </a:lnSpc>
            </a:pPr>
            <a:r>
              <a:rPr lang="en-US" altLang="en-US" sz="2400" dirty="0"/>
              <a:t>It eliminates any risk of a needle stick </a:t>
            </a:r>
            <a:r>
              <a:rPr lang="en-US" altLang="en-US" sz="2400" i="1" dirty="0"/>
              <a:t>to you, the medical provider</a:t>
            </a:r>
            <a:endParaRPr lang="en-US" altLang="en-US" i="1" dirty="0"/>
          </a:p>
        </p:txBody>
      </p:sp>
      <p:pic>
        <p:nvPicPr>
          <p:cNvPr id="2" name="Audio 1">
            <a:hlinkClick r:id="" action="ppaction://media"/>
            <a:extLst>
              <a:ext uri="{FF2B5EF4-FFF2-40B4-BE49-F238E27FC236}">
                <a16:creationId xmlns:a16="http://schemas.microsoft.com/office/drawing/2014/main" id="{E281F9DD-5635-4ACD-A01B-2D1B474F21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4307932"/>
      </p:ext>
    </p:extLst>
  </p:cSld>
  <p:clrMapOvr>
    <a:masterClrMapping/>
  </p:clrMapOvr>
  <mc:AlternateContent xmlns:mc="http://schemas.openxmlformats.org/markup-compatibility/2006">
    <mc:Choice xmlns:p14="http://schemas.microsoft.com/office/powerpoint/2010/main" Requires="p14">
      <p:transition spd="slow" p14:dur="2000" advTm="24646"/>
    </mc:Choice>
    <mc:Fallback>
      <p:transition spd="slow" advTm="2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845398783"/>
              </p:ext>
            </p:extLst>
          </p:nvPr>
        </p:nvGraphicFramePr>
        <p:xfrm>
          <a:off x="765175" y="-6350"/>
          <a:ext cx="7742238" cy="6861175"/>
        </p:xfrm>
        <a:graphic>
          <a:graphicData uri="http://schemas.openxmlformats.org/presentationml/2006/ole">
            <mc:AlternateContent xmlns:mc="http://schemas.openxmlformats.org/markup-compatibility/2006">
              <mc:Choice xmlns:v="urn:schemas-microsoft-com:vml" Requires="v">
                <p:oleObj name="Document" r:id="rId4" imgW="6870600" imgH="9056520" progId="Word.Document.12">
                  <p:embed/>
                </p:oleObj>
              </mc:Choice>
              <mc:Fallback>
                <p:oleObj name="Document" r:id="rId4" imgW="6870600" imgH="9056520" progId="Word.Document.12">
                  <p:embed/>
                  <p:pic>
                    <p:nvPicPr>
                      <p:cNvPr id="4" name="Object 3"/>
                      <p:cNvPicPr/>
                      <p:nvPr/>
                    </p:nvPicPr>
                    <p:blipFill>
                      <a:blip r:embed="rId5"/>
                      <a:stretch>
                        <a:fillRect/>
                      </a:stretch>
                    </p:blipFill>
                    <p:spPr>
                      <a:xfrm>
                        <a:off x="765175" y="-6350"/>
                        <a:ext cx="7742238" cy="6861175"/>
                      </a:xfrm>
                      <a:prstGeom prst="rect">
                        <a:avLst/>
                      </a:prstGeom>
                      <a:solidFill>
                        <a:schemeClr val="tx1"/>
                      </a:solidFill>
                    </p:spPr>
                  </p:pic>
                </p:oleObj>
              </mc:Fallback>
            </mc:AlternateContent>
          </a:graphicData>
        </a:graphic>
      </p:graphicFrame>
      <p:sp>
        <p:nvSpPr>
          <p:cNvPr id="2" name="TextBox 1">
            <a:extLst>
              <a:ext uri="{FF2B5EF4-FFF2-40B4-BE49-F238E27FC236}">
                <a16:creationId xmlns:a16="http://schemas.microsoft.com/office/drawing/2014/main" id="{50EBA12A-1DA4-4E22-B916-DEB2DEA2117E}"/>
              </a:ext>
            </a:extLst>
          </p:cNvPr>
          <p:cNvSpPr txBox="1"/>
          <p:nvPr/>
        </p:nvSpPr>
        <p:spPr>
          <a:xfrm>
            <a:off x="6781800" y="2962572"/>
            <a:ext cx="1143000" cy="461665"/>
          </a:xfrm>
          <a:prstGeom prst="rect">
            <a:avLst/>
          </a:prstGeom>
          <a:solidFill>
            <a:schemeClr val="tx1"/>
          </a:solidFill>
        </p:spPr>
        <p:txBody>
          <a:bodyPr wrap="square" rtlCol="0">
            <a:spAutoFit/>
          </a:bodyPr>
          <a:lstStyle/>
          <a:p>
            <a:r>
              <a:rPr lang="en-US" sz="800" dirty="0">
                <a:solidFill>
                  <a:schemeClr val="bg1"/>
                </a:solidFill>
              </a:rPr>
              <a:t>Administer 4mg Naloxone in either nostril</a:t>
            </a:r>
          </a:p>
        </p:txBody>
      </p:sp>
      <p:sp>
        <p:nvSpPr>
          <p:cNvPr id="5" name="TextBox 4">
            <a:extLst>
              <a:ext uri="{FF2B5EF4-FFF2-40B4-BE49-F238E27FC236}">
                <a16:creationId xmlns:a16="http://schemas.microsoft.com/office/drawing/2014/main" id="{490C4BFE-F0A9-4CC8-97B1-A473364D8C2B}"/>
              </a:ext>
            </a:extLst>
          </p:cNvPr>
          <p:cNvSpPr txBox="1"/>
          <p:nvPr/>
        </p:nvSpPr>
        <p:spPr>
          <a:xfrm>
            <a:off x="1219200" y="5791200"/>
            <a:ext cx="1600200" cy="338554"/>
          </a:xfrm>
          <a:prstGeom prst="rect">
            <a:avLst/>
          </a:prstGeom>
          <a:solidFill>
            <a:schemeClr val="tx1"/>
          </a:solidFill>
        </p:spPr>
        <p:txBody>
          <a:bodyPr wrap="square" rtlCol="0">
            <a:spAutoFit/>
          </a:bodyPr>
          <a:lstStyle/>
          <a:p>
            <a:r>
              <a:rPr lang="en-US" sz="800" dirty="0">
                <a:solidFill>
                  <a:schemeClr val="bg1"/>
                </a:solidFill>
              </a:rPr>
              <a:t>Administer 4mg Naloxone in either nostril</a:t>
            </a:r>
          </a:p>
        </p:txBody>
      </p:sp>
      <p:cxnSp>
        <p:nvCxnSpPr>
          <p:cNvPr id="6" name="Straight Connector 5">
            <a:extLst>
              <a:ext uri="{FF2B5EF4-FFF2-40B4-BE49-F238E27FC236}">
                <a16:creationId xmlns:a16="http://schemas.microsoft.com/office/drawing/2014/main" id="{9D222CA5-9F3A-488D-B698-88D3A726EB8F}"/>
              </a:ext>
            </a:extLst>
          </p:cNvPr>
          <p:cNvCxnSpPr/>
          <p:nvPr/>
        </p:nvCxnSpPr>
        <p:spPr>
          <a:xfrm>
            <a:off x="2667000" y="5791200"/>
            <a:ext cx="0" cy="3385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36B55D6E-1339-48EE-8FBF-FE16FE256B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8264751"/>
      </p:ext>
    </p:extLst>
  </p:cSld>
  <p:clrMapOvr>
    <a:masterClrMapping/>
  </p:clrMapOvr>
  <mc:AlternateContent xmlns:mc="http://schemas.openxmlformats.org/markup-compatibility/2006">
    <mc:Choice xmlns:p14="http://schemas.microsoft.com/office/powerpoint/2010/main" Requires="p14">
      <p:transition spd="slow" p14:dur="2000" advTm="21952"/>
    </mc:Choice>
    <mc:Fallback>
      <p:transition spd="slow" advTm="2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Side Effects of Full </a:t>
            </a:r>
            <a:br>
              <a:rPr lang="en-US" dirty="0"/>
            </a:br>
            <a:r>
              <a:rPr lang="en-US" dirty="0"/>
              <a:t>Reversal</a:t>
            </a:r>
          </a:p>
        </p:txBody>
      </p:sp>
      <p:sp>
        <p:nvSpPr>
          <p:cNvPr id="3" name="Content Placeholder 2"/>
          <p:cNvSpPr>
            <a:spLocks noGrp="1"/>
          </p:cNvSpPr>
          <p:nvPr>
            <p:ph idx="1"/>
          </p:nvPr>
        </p:nvSpPr>
        <p:spPr/>
        <p:txBody>
          <a:bodyPr/>
          <a:lstStyle/>
          <a:p>
            <a:r>
              <a:rPr lang="en-US" dirty="0"/>
              <a:t>Agitation, confusion, hostility</a:t>
            </a:r>
          </a:p>
          <a:p>
            <a:r>
              <a:rPr lang="en-US" dirty="0"/>
              <a:t>Vomiting</a:t>
            </a:r>
          </a:p>
          <a:p>
            <a:r>
              <a:rPr lang="en-US" dirty="0"/>
              <a:t>Profuse sweating</a:t>
            </a:r>
          </a:p>
          <a:p>
            <a:r>
              <a:rPr lang="en-US" dirty="0"/>
              <a:t>Cardiac arrest (rare)</a:t>
            </a:r>
          </a:p>
        </p:txBody>
      </p:sp>
      <p:pic>
        <p:nvPicPr>
          <p:cNvPr id="4" name="Audio 3">
            <a:hlinkClick r:id="" action="ppaction://media"/>
            <a:extLst>
              <a:ext uri="{FF2B5EF4-FFF2-40B4-BE49-F238E27FC236}">
                <a16:creationId xmlns:a16="http://schemas.microsoft.com/office/drawing/2014/main" id="{ACF1F598-5FE3-4C44-B138-C03FA651BA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87318279"/>
      </p:ext>
    </p:extLst>
  </p:cSld>
  <p:clrMapOvr>
    <a:masterClrMapping/>
  </p:clrMapOvr>
  <mc:AlternateContent xmlns:mc="http://schemas.openxmlformats.org/markup-compatibility/2006">
    <mc:Choice xmlns:p14="http://schemas.microsoft.com/office/powerpoint/2010/main" Requires="p14">
      <p:transition spd="slow" p14:dur="2000" advTm="51442"/>
    </mc:Choice>
    <mc:Fallback>
      <p:transition spd="slow" advTm="5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Overview of the problem </a:t>
            </a:r>
          </a:p>
          <a:p>
            <a:r>
              <a:rPr lang="en-US" dirty="0"/>
              <a:t>What is an Opiate</a:t>
            </a:r>
          </a:p>
          <a:p>
            <a:pPr lvl="1"/>
            <a:r>
              <a:rPr lang="en-US" dirty="0"/>
              <a:t>Side effects</a:t>
            </a:r>
          </a:p>
          <a:p>
            <a:pPr lvl="1"/>
            <a:r>
              <a:rPr lang="en-US" dirty="0"/>
              <a:t>Overdose indicators</a:t>
            </a:r>
          </a:p>
          <a:p>
            <a:r>
              <a:rPr lang="en-US" dirty="0"/>
              <a:t>What is Naloxone (</a:t>
            </a:r>
            <a:r>
              <a:rPr lang="en-US" dirty="0" err="1"/>
              <a:t>Narcan</a:t>
            </a:r>
            <a:r>
              <a:rPr lang="en-US" dirty="0"/>
              <a:t>)</a:t>
            </a:r>
          </a:p>
          <a:p>
            <a:r>
              <a:rPr lang="en-US" dirty="0"/>
              <a:t>Intranasal application &amp; administration</a:t>
            </a:r>
          </a:p>
          <a:p>
            <a:r>
              <a:rPr lang="en-US" dirty="0"/>
              <a:t>Side effects</a:t>
            </a:r>
          </a:p>
          <a:p>
            <a:r>
              <a:rPr lang="en-US" dirty="0"/>
              <a:t>CPD program &amp; reporting procedures</a:t>
            </a:r>
          </a:p>
        </p:txBody>
      </p:sp>
      <p:pic>
        <p:nvPicPr>
          <p:cNvPr id="4" name="Audio 3">
            <a:hlinkClick r:id="" action="ppaction://media"/>
            <a:extLst>
              <a:ext uri="{FF2B5EF4-FFF2-40B4-BE49-F238E27FC236}">
                <a16:creationId xmlns:a16="http://schemas.microsoft.com/office/drawing/2014/main" id="{085EA27F-F3C3-4635-B911-C428A65F6F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9719334"/>
      </p:ext>
    </p:extLst>
  </p:cSld>
  <p:clrMapOvr>
    <a:masterClrMapping/>
  </p:clrMapOvr>
  <mc:AlternateContent xmlns:mc="http://schemas.openxmlformats.org/markup-compatibility/2006">
    <mc:Choice xmlns:p14="http://schemas.microsoft.com/office/powerpoint/2010/main" Requires="p14">
      <p:transition spd="slow" p14:dur="2000" advTm="22185"/>
    </mc:Choice>
    <mc:Fallback>
      <p:transition spd="slow" advTm="2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10"/>
            <a:ext cx="8229600" cy="1143000"/>
          </a:xfrm>
        </p:spPr>
        <p:txBody>
          <a:bodyPr>
            <a:normAutofit/>
          </a:bodyPr>
          <a:lstStyle/>
          <a:p>
            <a:r>
              <a:rPr lang="en-US" sz="4000" dirty="0"/>
              <a:t>Naloxone has no effect on…</a:t>
            </a:r>
          </a:p>
        </p:txBody>
      </p:sp>
      <p:sp>
        <p:nvSpPr>
          <p:cNvPr id="3" name="Content Placeholder 2"/>
          <p:cNvSpPr>
            <a:spLocks noGrp="1"/>
          </p:cNvSpPr>
          <p:nvPr>
            <p:ph idx="1"/>
          </p:nvPr>
        </p:nvSpPr>
        <p:spPr>
          <a:xfrm>
            <a:off x="457200" y="1229710"/>
            <a:ext cx="8229600" cy="4896453"/>
          </a:xfrm>
        </p:spPr>
        <p:txBody>
          <a:bodyPr/>
          <a:lstStyle/>
          <a:p>
            <a:pPr algn="just"/>
            <a:r>
              <a:rPr lang="en-US" dirty="0"/>
              <a:t>Benzodiazepines</a:t>
            </a:r>
          </a:p>
          <a:p>
            <a:pPr algn="just"/>
            <a:r>
              <a:rPr lang="en-US" dirty="0"/>
              <a:t>Sympatometics</a:t>
            </a:r>
          </a:p>
          <a:p>
            <a:pPr algn="just"/>
            <a:r>
              <a:rPr lang="en-US" dirty="0"/>
              <a:t>Marijuana</a:t>
            </a:r>
          </a:p>
          <a:p>
            <a:pPr algn="just"/>
            <a:r>
              <a:rPr lang="en-US" dirty="0"/>
              <a:t>Sleep agents</a:t>
            </a:r>
          </a:p>
          <a:p>
            <a:pPr algn="just"/>
            <a:r>
              <a:rPr lang="en-US" dirty="0"/>
              <a:t>Alcohol</a:t>
            </a:r>
          </a:p>
          <a:p>
            <a:pPr algn="just"/>
            <a:r>
              <a:rPr lang="en-US" dirty="0"/>
              <a:t>Most users, whether recreational , habitual, or accidental have ingested two or more substances.</a:t>
            </a:r>
          </a:p>
          <a:p>
            <a:pPr algn="just"/>
            <a:endParaRPr lang="en-US" dirty="0"/>
          </a:p>
        </p:txBody>
      </p:sp>
      <p:pic>
        <p:nvPicPr>
          <p:cNvPr id="4" name="Audio 3">
            <a:hlinkClick r:id="" action="ppaction://media"/>
            <a:extLst>
              <a:ext uri="{FF2B5EF4-FFF2-40B4-BE49-F238E27FC236}">
                <a16:creationId xmlns:a16="http://schemas.microsoft.com/office/drawing/2014/main" id="{7B40A983-0B26-4367-9C19-679A2CCE74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0181336"/>
      </p:ext>
    </p:extLst>
  </p:cSld>
  <p:clrMapOvr>
    <a:masterClrMapping/>
  </p:clrMapOvr>
  <mc:AlternateContent xmlns:mc="http://schemas.openxmlformats.org/markup-compatibility/2006">
    <mc:Choice xmlns:p14="http://schemas.microsoft.com/office/powerpoint/2010/main" Requires="p14">
      <p:transition spd="slow" p14:dur="2000" advTm="20768"/>
    </mc:Choice>
    <mc:Fallback>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Overdose Mimics</a:t>
            </a:r>
          </a:p>
        </p:txBody>
      </p:sp>
      <p:sp>
        <p:nvSpPr>
          <p:cNvPr id="3" name="Content Placeholder 2"/>
          <p:cNvSpPr>
            <a:spLocks noGrp="1"/>
          </p:cNvSpPr>
          <p:nvPr>
            <p:ph idx="1"/>
          </p:nvPr>
        </p:nvSpPr>
        <p:spPr/>
        <p:txBody>
          <a:bodyPr/>
          <a:lstStyle/>
          <a:p>
            <a:r>
              <a:rPr lang="en-US" dirty="0"/>
              <a:t>Strokes</a:t>
            </a:r>
          </a:p>
          <a:p>
            <a:r>
              <a:rPr lang="en-US" dirty="0"/>
              <a:t>Hypoglycemia (low blood sugar)</a:t>
            </a:r>
          </a:p>
          <a:p>
            <a:r>
              <a:rPr lang="en-US" dirty="0"/>
              <a:t>Infection</a:t>
            </a:r>
          </a:p>
        </p:txBody>
      </p:sp>
      <p:pic>
        <p:nvPicPr>
          <p:cNvPr id="4" name="Audio 3">
            <a:hlinkClick r:id="" action="ppaction://media"/>
            <a:extLst>
              <a:ext uri="{FF2B5EF4-FFF2-40B4-BE49-F238E27FC236}">
                <a16:creationId xmlns:a16="http://schemas.microsoft.com/office/drawing/2014/main" id="{43957B4B-F40F-4855-96D7-6036E713FB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4535894"/>
      </p:ext>
    </p:extLst>
  </p:cSld>
  <p:clrMapOvr>
    <a:masterClrMapping/>
  </p:clrMapOvr>
  <mc:AlternateContent xmlns:mc="http://schemas.openxmlformats.org/markup-compatibility/2006">
    <mc:Choice xmlns:p14="http://schemas.microsoft.com/office/powerpoint/2010/main" Requires="p14">
      <p:transition spd="slow" p14:dur="2000" advTm="4147"/>
    </mc:Choice>
    <mc:Fallback>
      <p:transition spd="slow" advTm="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609600" y="76200"/>
            <a:ext cx="7467600" cy="9906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t>CBPD Kits</a:t>
            </a:r>
          </a:p>
        </p:txBody>
      </p:sp>
      <p:pic>
        <p:nvPicPr>
          <p:cNvPr id="4" name="Picture 3" descr="A picture containing text, first-aid kit&#10;&#10;Description automatically generated">
            <a:extLst>
              <a:ext uri="{FF2B5EF4-FFF2-40B4-BE49-F238E27FC236}">
                <a16:creationId xmlns:a16="http://schemas.microsoft.com/office/drawing/2014/main" id="{4091D09A-FB6C-4027-957C-14F80C193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215" y="2022623"/>
            <a:ext cx="3265230" cy="2203153"/>
          </a:xfrm>
          <a:prstGeom prst="rect">
            <a:avLst/>
          </a:prstGeom>
        </p:spPr>
      </p:pic>
      <p:pic>
        <p:nvPicPr>
          <p:cNvPr id="2" name="Picture 1">
            <a:extLst>
              <a:ext uri="{FF2B5EF4-FFF2-40B4-BE49-F238E27FC236}">
                <a16:creationId xmlns:a16="http://schemas.microsoft.com/office/drawing/2014/main" id="{893F420E-C20A-4DFA-85E6-AC11C5F9C969}"/>
              </a:ext>
            </a:extLst>
          </p:cNvPr>
          <p:cNvPicPr>
            <a:picLocks noChangeAspect="1"/>
          </p:cNvPicPr>
          <p:nvPr/>
        </p:nvPicPr>
        <p:blipFill>
          <a:blip r:embed="rId5"/>
          <a:stretch>
            <a:fillRect/>
          </a:stretch>
        </p:blipFill>
        <p:spPr>
          <a:xfrm>
            <a:off x="5486400" y="2667000"/>
            <a:ext cx="2109399" cy="2969009"/>
          </a:xfrm>
          <a:prstGeom prst="rect">
            <a:avLst/>
          </a:prstGeom>
        </p:spPr>
      </p:pic>
      <p:sp>
        <p:nvSpPr>
          <p:cNvPr id="5" name="Content Placeholder 2">
            <a:extLst>
              <a:ext uri="{FF2B5EF4-FFF2-40B4-BE49-F238E27FC236}">
                <a16:creationId xmlns:a16="http://schemas.microsoft.com/office/drawing/2014/main" id="{52928C34-4C08-4594-8F68-683BBFAE601A}"/>
              </a:ext>
            </a:extLst>
          </p:cNvPr>
          <p:cNvSpPr>
            <a:spLocks noGrp="1"/>
          </p:cNvSpPr>
          <p:nvPr>
            <p:ph idx="1"/>
          </p:nvPr>
        </p:nvSpPr>
        <p:spPr>
          <a:xfrm>
            <a:off x="4419600" y="1127918"/>
            <a:ext cx="4375355" cy="1477963"/>
          </a:xfrm>
        </p:spPr>
        <p:txBody>
          <a:bodyPr>
            <a:normAutofit/>
          </a:bodyPr>
          <a:lstStyle/>
          <a:p>
            <a:r>
              <a:rPr lang="en-US" dirty="0"/>
              <a:t>Narcan serial number placed inside elastic mesh</a:t>
            </a:r>
          </a:p>
        </p:txBody>
      </p:sp>
      <p:pic>
        <p:nvPicPr>
          <p:cNvPr id="3" name="Audio 2">
            <a:hlinkClick r:id="" action="ppaction://media"/>
            <a:extLst>
              <a:ext uri="{FF2B5EF4-FFF2-40B4-BE49-F238E27FC236}">
                <a16:creationId xmlns:a16="http://schemas.microsoft.com/office/drawing/2014/main" id="{988F2AAA-1D5B-4982-B346-2465188645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3685328"/>
      </p:ext>
    </p:extLst>
  </p:cSld>
  <p:clrMapOvr>
    <a:masterClrMapping/>
  </p:clrMapOvr>
  <mc:AlternateContent xmlns:mc="http://schemas.openxmlformats.org/markup-compatibility/2006">
    <mc:Choice xmlns:p14="http://schemas.microsoft.com/office/powerpoint/2010/main" Requires="p14">
      <p:transition spd="slow" p14:dur="2000" advTm="31798"/>
    </mc:Choice>
    <mc:Fallback>
      <p:transition spd="slow" advTm="3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Intranasal Naloxone (</a:t>
            </a:r>
            <a:r>
              <a:rPr lang="en-US" dirty="0" err="1"/>
              <a:t>Narcan</a:t>
            </a:r>
            <a:r>
              <a:rPr lang="en-US" dirty="0"/>
              <a:t>)</a:t>
            </a:r>
          </a:p>
        </p:txBody>
      </p:sp>
      <p:pic>
        <p:nvPicPr>
          <p:cNvPr id="12" name="Picture 11" descr="Text&#10;&#10;Description automatically generated">
            <a:extLst>
              <a:ext uri="{FF2B5EF4-FFF2-40B4-BE49-F238E27FC236}">
                <a16:creationId xmlns:a16="http://schemas.microsoft.com/office/drawing/2014/main" id="{805C6ADF-059E-4924-9252-6D6CF6735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079659"/>
            <a:ext cx="2438400" cy="3429000"/>
          </a:xfrm>
          <a:prstGeom prst="rect">
            <a:avLst/>
          </a:prstGeom>
        </p:spPr>
      </p:pic>
      <p:pic>
        <p:nvPicPr>
          <p:cNvPr id="7" name="Content Placeholder 6" descr="A picture containing indoor, plastic, open&#10;&#10;Description automatically generated">
            <a:extLst>
              <a:ext uri="{FF2B5EF4-FFF2-40B4-BE49-F238E27FC236}">
                <a16:creationId xmlns:a16="http://schemas.microsoft.com/office/drawing/2014/main" id="{58C12EB8-337D-41CD-9DC7-CEB53979467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29584" y="2079659"/>
            <a:ext cx="2872582" cy="3429000"/>
          </a:xfrm>
        </p:spPr>
      </p:pic>
      <p:pic>
        <p:nvPicPr>
          <p:cNvPr id="3" name="Audio 2">
            <a:hlinkClick r:id="" action="ppaction://media"/>
            <a:extLst>
              <a:ext uri="{FF2B5EF4-FFF2-40B4-BE49-F238E27FC236}">
                <a16:creationId xmlns:a16="http://schemas.microsoft.com/office/drawing/2014/main" id="{5883B075-9AF3-4952-8E60-0F466CCA07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8605181"/>
      </p:ext>
    </p:extLst>
  </p:cSld>
  <p:clrMapOvr>
    <a:masterClrMapping/>
  </p:clrMapOvr>
  <mc:AlternateContent xmlns:mc="http://schemas.openxmlformats.org/markup-compatibility/2006">
    <mc:Choice xmlns:p14="http://schemas.microsoft.com/office/powerpoint/2010/main" Requires="p14">
      <p:transition spd="slow" p14:dur="2000" advTm="15590"/>
    </mc:Choice>
    <mc:Fallback>
      <p:transition spd="slow"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Basic anatomy of the nose </a:t>
            </a:r>
          </a:p>
        </p:txBody>
      </p:sp>
      <p:sp>
        <p:nvSpPr>
          <p:cNvPr id="7" name="Text Placeholder 6"/>
          <p:cNvSpPr>
            <a:spLocks noGrp="1"/>
          </p:cNvSpPr>
          <p:nvPr>
            <p:ph type="body" idx="1"/>
          </p:nvPr>
        </p:nvSpPr>
        <p:spPr>
          <a:xfrm>
            <a:off x="457200" y="1417639"/>
            <a:ext cx="4040188" cy="437356"/>
          </a:xfrm>
        </p:spPr>
        <p:txBody>
          <a:bodyPr>
            <a:normAutofit lnSpcReduction="10000"/>
          </a:bodyPr>
          <a:lstStyle/>
          <a:p>
            <a:r>
              <a:rPr lang="en-US" dirty="0"/>
              <a:t>Olfactory Bulb</a:t>
            </a:r>
          </a:p>
        </p:txBody>
      </p:sp>
      <p:sp>
        <p:nvSpPr>
          <p:cNvPr id="9" name="Text Placeholder 8"/>
          <p:cNvSpPr>
            <a:spLocks noGrp="1"/>
          </p:cNvSpPr>
          <p:nvPr>
            <p:ph type="body" sz="quarter" idx="3"/>
          </p:nvPr>
        </p:nvSpPr>
        <p:spPr>
          <a:xfrm>
            <a:off x="4602984" y="1215232"/>
            <a:ext cx="4041775" cy="639762"/>
          </a:xfrm>
        </p:spPr>
        <p:txBody>
          <a:bodyPr/>
          <a:lstStyle/>
          <a:p>
            <a:r>
              <a:rPr lang="en-US" dirty="0"/>
              <a:t>Blood vessels</a:t>
            </a:r>
          </a:p>
        </p:txBody>
      </p:sp>
      <p:pic>
        <p:nvPicPr>
          <p:cNvPr id="5122" name="Picture 2" descr="http://www.aafp.org/afp/2005/0115/afp20050115p305-f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637" y="1930342"/>
            <a:ext cx="41148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elements4health.com/images/stories/olfactor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829" y="1954924"/>
            <a:ext cx="4038600" cy="396239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A01856F-BBB1-462B-A7DB-AAFBF2F792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7975309"/>
      </p:ext>
    </p:extLst>
  </p:cSld>
  <p:clrMapOvr>
    <a:masterClrMapping/>
  </p:clrMapOvr>
  <mc:AlternateContent xmlns:mc="http://schemas.openxmlformats.org/markup-compatibility/2006">
    <mc:Choice xmlns:p14="http://schemas.microsoft.com/office/powerpoint/2010/main" Requires="p14">
      <p:transition spd="slow" p14:dur="2000" advTm="20815"/>
    </mc:Choice>
    <mc:Fallback>
      <p:transition spd="slow" advTm="2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absorption</a:t>
            </a:r>
          </a:p>
        </p:txBody>
      </p:sp>
      <p:sp>
        <p:nvSpPr>
          <p:cNvPr id="3" name="Content Placeholder 2"/>
          <p:cNvSpPr>
            <a:spLocks noGrp="1"/>
          </p:cNvSpPr>
          <p:nvPr>
            <p:ph idx="1"/>
          </p:nvPr>
        </p:nvSpPr>
        <p:spPr/>
        <p:txBody>
          <a:bodyPr/>
          <a:lstStyle/>
          <a:p>
            <a:r>
              <a:rPr lang="en-US" dirty="0"/>
              <a:t>Prolonged abuse (scar tissue)</a:t>
            </a:r>
          </a:p>
          <a:p>
            <a:r>
              <a:rPr lang="en-US" dirty="0"/>
              <a:t>Nasal discharge</a:t>
            </a:r>
          </a:p>
          <a:p>
            <a:r>
              <a:rPr lang="en-US" dirty="0"/>
              <a:t>Use of vasoconstrictors</a:t>
            </a:r>
          </a:p>
          <a:p>
            <a:r>
              <a:rPr lang="en-US" dirty="0"/>
              <a:t>Debris (dust, powders)</a:t>
            </a:r>
          </a:p>
          <a:p>
            <a:r>
              <a:rPr lang="en-US" dirty="0"/>
              <a:t>Trauma</a:t>
            </a:r>
          </a:p>
          <a:p>
            <a:r>
              <a:rPr lang="en-US" dirty="0"/>
              <a:t>Too much volume delivered</a:t>
            </a:r>
          </a:p>
          <a:p>
            <a:endParaRPr lang="en-US" dirty="0"/>
          </a:p>
        </p:txBody>
      </p:sp>
      <p:pic>
        <p:nvPicPr>
          <p:cNvPr id="4" name="Audio 3">
            <a:hlinkClick r:id="" action="ppaction://media"/>
            <a:extLst>
              <a:ext uri="{FF2B5EF4-FFF2-40B4-BE49-F238E27FC236}">
                <a16:creationId xmlns:a16="http://schemas.microsoft.com/office/drawing/2014/main" id="{4F6C30F2-1E4E-49A9-A582-F254C666BB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1310081"/>
      </p:ext>
    </p:extLst>
  </p:cSld>
  <p:clrMapOvr>
    <a:masterClrMapping/>
  </p:clrMapOvr>
  <mc:AlternateContent xmlns:mc="http://schemas.openxmlformats.org/markup-compatibility/2006">
    <mc:Choice xmlns:p14="http://schemas.microsoft.com/office/powerpoint/2010/main" Requires="p14">
      <p:transition spd="slow" p14:dur="2000" advTm="17123"/>
    </mc:Choice>
    <mc:Fallback>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fontScale="90000"/>
          </a:bodyPr>
          <a:lstStyle/>
          <a:p>
            <a:r>
              <a:rPr lang="en-US" altLang="en-US" dirty="0"/>
              <a:t>Prehospital Intranasal Naloxone</a:t>
            </a:r>
          </a:p>
        </p:txBody>
      </p:sp>
      <p:sp>
        <p:nvSpPr>
          <p:cNvPr id="140291" name="Rectangle 3"/>
          <p:cNvSpPr>
            <a:spLocks noGrp="1" noChangeArrowheads="1"/>
          </p:cNvSpPr>
          <p:nvPr>
            <p:ph type="body" idx="1"/>
          </p:nvPr>
        </p:nvSpPr>
        <p:spPr>
          <a:xfrm>
            <a:off x="457200" y="1417638"/>
            <a:ext cx="8382000" cy="4297362"/>
          </a:xfrm>
        </p:spPr>
        <p:txBody>
          <a:bodyPr>
            <a:noAutofit/>
          </a:bodyPr>
          <a:lstStyle/>
          <a:p>
            <a:pPr algn="just">
              <a:lnSpc>
                <a:spcPct val="90000"/>
              </a:lnSpc>
            </a:pPr>
            <a:r>
              <a:rPr lang="en-US" altLang="en-US" sz="2400" dirty="0">
                <a:cs typeface="Times New Roman" panose="02020603050405020304" pitchFamily="18" charset="0"/>
              </a:rPr>
              <a:t>Take away lessons for nasal naloxone:</a:t>
            </a:r>
          </a:p>
          <a:p>
            <a:pPr lvl="1" algn="just">
              <a:lnSpc>
                <a:spcPct val="90000"/>
              </a:lnSpc>
              <a:buFont typeface="Wingdings" panose="05000000000000000000" pitchFamily="2" charset="2"/>
              <a:buNone/>
            </a:pPr>
            <a:r>
              <a:rPr lang="en-US" altLang="en-US" sz="2400" u="sng" dirty="0"/>
              <a:t>Dose and volume</a:t>
            </a:r>
            <a:r>
              <a:rPr lang="en-US" altLang="en-US" sz="2400" dirty="0"/>
              <a:t> – 4mg in either nostril.</a:t>
            </a:r>
          </a:p>
          <a:p>
            <a:pPr lvl="1" algn="just">
              <a:lnSpc>
                <a:spcPct val="90000"/>
              </a:lnSpc>
              <a:buFont typeface="Wingdings" panose="05000000000000000000" pitchFamily="2" charset="2"/>
              <a:buNone/>
            </a:pPr>
            <a:r>
              <a:rPr lang="en-US" altLang="en-US" sz="2400" u="sng" dirty="0"/>
              <a:t>Delivery</a:t>
            </a:r>
            <a:r>
              <a:rPr lang="en-US" altLang="en-US" sz="2400" dirty="0"/>
              <a:t> – Inject Naloxone into nose with MAD, then begin standard care. Recovery position.</a:t>
            </a:r>
          </a:p>
          <a:p>
            <a:pPr lvl="1" algn="just">
              <a:lnSpc>
                <a:spcPct val="90000"/>
              </a:lnSpc>
              <a:buFont typeface="Wingdings" panose="05000000000000000000" pitchFamily="2" charset="2"/>
              <a:buNone/>
            </a:pPr>
            <a:r>
              <a:rPr lang="en-US" altLang="en-US" sz="2400" u="sng" dirty="0"/>
              <a:t>Successful awakening</a:t>
            </a:r>
            <a:r>
              <a:rPr lang="en-US" altLang="en-US" sz="2400" dirty="0"/>
              <a:t> or </a:t>
            </a:r>
            <a:r>
              <a:rPr lang="en-US" altLang="en-US" sz="2400" u="sng" dirty="0"/>
              <a:t>Effective breathing</a:t>
            </a:r>
            <a:r>
              <a:rPr lang="en-US" altLang="en-US" sz="2400" dirty="0"/>
              <a:t> eliminates the need for more of Naloxone. Continue supportive care and await EMS.</a:t>
            </a:r>
          </a:p>
          <a:p>
            <a:pPr lvl="1" algn="just">
              <a:lnSpc>
                <a:spcPct val="90000"/>
              </a:lnSpc>
              <a:buFont typeface="Wingdings" panose="05000000000000000000" pitchFamily="2" charset="2"/>
              <a:buNone/>
            </a:pPr>
            <a:r>
              <a:rPr lang="en-US" altLang="en-US" sz="2400" u="sng" dirty="0"/>
              <a:t>Awakening is gradual </a:t>
            </a:r>
            <a:r>
              <a:rPr lang="en-US" altLang="en-US" sz="2400" dirty="0"/>
              <a:t>and occurs in 1-3 minutes.</a:t>
            </a:r>
            <a:endParaRPr lang="en-US" altLang="en-US" sz="2400" u="sng" dirty="0"/>
          </a:p>
          <a:p>
            <a:pPr lvl="1" algn="just">
              <a:lnSpc>
                <a:spcPct val="90000"/>
              </a:lnSpc>
              <a:buFont typeface="Wingdings" panose="05000000000000000000" pitchFamily="2" charset="2"/>
              <a:buNone/>
            </a:pPr>
            <a:r>
              <a:rPr lang="en-US" altLang="en-US" sz="2400" u="sng" dirty="0"/>
              <a:t>Not 100% effective</a:t>
            </a:r>
            <a:r>
              <a:rPr lang="en-US" altLang="en-US" sz="2400" dirty="0"/>
              <a:t> so failures with intranasal naloxone need to be followed by one additional dose after 3-5 minutes.</a:t>
            </a:r>
          </a:p>
        </p:txBody>
      </p:sp>
      <p:pic>
        <p:nvPicPr>
          <p:cNvPr id="2" name="Audio 1">
            <a:hlinkClick r:id="" action="ppaction://media"/>
            <a:extLst>
              <a:ext uri="{FF2B5EF4-FFF2-40B4-BE49-F238E27FC236}">
                <a16:creationId xmlns:a16="http://schemas.microsoft.com/office/drawing/2014/main" id="{C85C82BA-20C2-4089-B23A-0D1526093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0382756"/>
      </p:ext>
    </p:extLst>
  </p:cSld>
  <p:clrMapOvr>
    <a:masterClrMapping/>
  </p:clrMapOvr>
  <mc:AlternateContent xmlns:mc="http://schemas.openxmlformats.org/markup-compatibility/2006">
    <mc:Choice xmlns:p14="http://schemas.microsoft.com/office/powerpoint/2010/main" Requires="p14">
      <p:transition spd="slow" p14:dur="2000" advTm="58222"/>
    </mc:Choice>
    <mc:Fallback>
      <p:transition spd="slow" advTm="5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position</a:t>
            </a:r>
          </a:p>
        </p:txBody>
      </p:sp>
      <p:pic>
        <p:nvPicPr>
          <p:cNvPr id="8196" name="Picture 4" descr="http://www.walgreens.com/library/graphics/images/en/1957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417638"/>
            <a:ext cx="6019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82A30FD-20E1-4B3B-8CE5-33D9B13E62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3448461"/>
      </p:ext>
    </p:extLst>
  </p:cSld>
  <p:clrMapOvr>
    <a:masterClrMapping/>
  </p:clrMapOvr>
  <mc:AlternateContent xmlns:mc="http://schemas.openxmlformats.org/markup-compatibility/2006">
    <mc:Choice xmlns:p14="http://schemas.microsoft.com/office/powerpoint/2010/main" Requires="p14">
      <p:transition spd="slow" p14:dur="2000" advTm="10319"/>
    </mc:Choice>
    <mc:Fallback>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CBPD Naloxone Program</a:t>
            </a:r>
          </a:p>
        </p:txBody>
      </p:sp>
      <p:sp>
        <p:nvSpPr>
          <p:cNvPr id="3" name="Content Placeholder 2"/>
          <p:cNvSpPr>
            <a:spLocks noGrp="1"/>
          </p:cNvSpPr>
          <p:nvPr>
            <p:ph idx="1"/>
          </p:nvPr>
        </p:nvSpPr>
        <p:spPr/>
        <p:txBody>
          <a:bodyPr>
            <a:normAutofit/>
          </a:bodyPr>
          <a:lstStyle/>
          <a:p>
            <a:pPr algn="just"/>
            <a:r>
              <a:rPr lang="en-US" dirty="0"/>
              <a:t>CBPD Policy - Lexipol</a:t>
            </a:r>
          </a:p>
          <a:p>
            <a:pPr algn="just"/>
            <a:r>
              <a:rPr lang="en-US" dirty="0"/>
              <a:t>PD HQ will have kits placed at potential exposure sites &amp; all First Aid stations</a:t>
            </a:r>
          </a:p>
          <a:p>
            <a:pPr algn="just"/>
            <a:r>
              <a:rPr lang="en-US" dirty="0"/>
              <a:t>Replacements in W/C Office</a:t>
            </a:r>
          </a:p>
          <a:p>
            <a:pPr algn="just"/>
            <a:r>
              <a:rPr lang="en-US" dirty="0"/>
              <a:t>Professional Standards and Services Bureau (PSSB) responsible for rotating inventory, ordering/replacing and monitoring/tracking</a:t>
            </a:r>
          </a:p>
          <a:p>
            <a:pPr marL="36576" indent="0" algn="just">
              <a:buNone/>
            </a:pPr>
            <a:endParaRPr lang="en-US" dirty="0"/>
          </a:p>
          <a:p>
            <a:pPr algn="just"/>
            <a:endParaRPr lang="en-US" dirty="0"/>
          </a:p>
        </p:txBody>
      </p:sp>
      <p:pic>
        <p:nvPicPr>
          <p:cNvPr id="4" name="Audio 3">
            <a:hlinkClick r:id="" action="ppaction://media"/>
            <a:extLst>
              <a:ext uri="{FF2B5EF4-FFF2-40B4-BE49-F238E27FC236}">
                <a16:creationId xmlns:a16="http://schemas.microsoft.com/office/drawing/2014/main" id="{FE4BC224-A5DD-41D2-9B95-6637524EAD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8551685"/>
      </p:ext>
    </p:extLst>
  </p:cSld>
  <p:clrMapOvr>
    <a:masterClrMapping/>
  </p:clrMapOvr>
  <mc:AlternateContent xmlns:mc="http://schemas.openxmlformats.org/markup-compatibility/2006">
    <mc:Choice xmlns:p14="http://schemas.microsoft.com/office/powerpoint/2010/main" Requires="p14">
      <p:transition spd="slow" p14:dur="2000" advTm="46751"/>
    </mc:Choice>
    <mc:Fallback>
      <p:transition spd="slow" advTm="4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Procedures</a:t>
            </a:r>
          </a:p>
        </p:txBody>
      </p:sp>
      <p:sp>
        <p:nvSpPr>
          <p:cNvPr id="3" name="Content Placeholder 2"/>
          <p:cNvSpPr>
            <a:spLocks noGrp="1"/>
          </p:cNvSpPr>
          <p:nvPr>
            <p:ph idx="1"/>
          </p:nvPr>
        </p:nvSpPr>
        <p:spPr>
          <a:xfrm>
            <a:off x="457200" y="1600200"/>
            <a:ext cx="8077200" cy="4678363"/>
          </a:xfrm>
        </p:spPr>
        <p:txBody>
          <a:bodyPr>
            <a:normAutofit fontScale="70000" lnSpcReduction="20000"/>
          </a:bodyPr>
          <a:lstStyle/>
          <a:p>
            <a:pPr marL="36576" indent="0" algn="just">
              <a:buNone/>
            </a:pPr>
            <a:r>
              <a:rPr lang="en-US" dirty="0"/>
              <a:t> </a:t>
            </a:r>
          </a:p>
          <a:p>
            <a:pPr algn="just"/>
            <a:r>
              <a:rPr lang="en-US" dirty="0"/>
              <a:t>468.8.2  OPIOID OVERDOSE MEDICATION REPORTING</a:t>
            </a:r>
          </a:p>
          <a:p>
            <a:pPr algn="just"/>
            <a:endParaRPr lang="en-US" dirty="0"/>
          </a:p>
          <a:p>
            <a:pPr algn="just"/>
            <a:r>
              <a:rPr lang="en-US" dirty="0"/>
              <a:t>Any member administering opioid overdose medication should detail its use in an appropriate report. </a:t>
            </a:r>
          </a:p>
          <a:p>
            <a:pPr algn="just"/>
            <a:endParaRPr lang="en-US" dirty="0"/>
          </a:p>
          <a:p>
            <a:pPr algn="just"/>
            <a:r>
              <a:rPr lang="en-US" b="1" dirty="0"/>
              <a:t>Officers shall document the circumstances surrounding the use of naloxone. The report shall include the serial number(s) of the naloxone used as well as identifying information for the assisted person. </a:t>
            </a:r>
          </a:p>
          <a:p>
            <a:pPr algn="just"/>
            <a:endParaRPr lang="en-US" dirty="0"/>
          </a:p>
          <a:p>
            <a:pPr algn="just"/>
            <a:r>
              <a:rPr lang="en-US" sz="2900" dirty="0"/>
              <a:t>Supervisors will be responsible for ensuring that the Records Manager is provided enough information to meet applicable state reporting requirements. The Professional Standards and Services Bureau will conduct a bi-annual audit of naloxone on the deployment and effectiveness of the product.</a:t>
            </a:r>
          </a:p>
          <a:p>
            <a:pPr algn="just"/>
            <a:endParaRPr lang="en-US" dirty="0"/>
          </a:p>
          <a:p>
            <a:pPr algn="just"/>
            <a:endParaRPr lang="en-US" dirty="0"/>
          </a:p>
        </p:txBody>
      </p:sp>
      <p:sp>
        <p:nvSpPr>
          <p:cNvPr id="4" name="Content Placeholder 2">
            <a:extLst>
              <a:ext uri="{FF2B5EF4-FFF2-40B4-BE49-F238E27FC236}">
                <a16:creationId xmlns:a16="http://schemas.microsoft.com/office/drawing/2014/main" id="{1A68678B-32DE-4858-A43B-59FCC2FAA843}"/>
              </a:ext>
            </a:extLst>
          </p:cNvPr>
          <p:cNvSpPr txBox="1">
            <a:spLocks/>
          </p:cNvSpPr>
          <p:nvPr/>
        </p:nvSpPr>
        <p:spPr>
          <a:xfrm>
            <a:off x="609600" y="1752600"/>
            <a:ext cx="7467600" cy="4525963"/>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endParaRPr lang="en-US" dirty="0"/>
          </a:p>
          <a:p>
            <a:pPr marL="36576" indent="0">
              <a:buFont typeface="Wingdings 2"/>
              <a:buNone/>
            </a:pPr>
            <a:endParaRPr lang="en-US" dirty="0"/>
          </a:p>
        </p:txBody>
      </p:sp>
      <p:pic>
        <p:nvPicPr>
          <p:cNvPr id="5" name="Audio 4">
            <a:hlinkClick r:id="" action="ppaction://media"/>
            <a:extLst>
              <a:ext uri="{FF2B5EF4-FFF2-40B4-BE49-F238E27FC236}">
                <a16:creationId xmlns:a16="http://schemas.microsoft.com/office/drawing/2014/main" id="{1230230E-C968-4177-8FC6-DCBAFDE3AE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2826977"/>
      </p:ext>
    </p:extLst>
  </p:cSld>
  <p:clrMapOvr>
    <a:masterClrMapping/>
  </p:clrMapOvr>
  <mc:AlternateContent xmlns:mc="http://schemas.openxmlformats.org/markup-compatibility/2006">
    <mc:Choice xmlns:p14="http://schemas.microsoft.com/office/powerpoint/2010/main" Requires="p14">
      <p:transition spd="slow" p14:dur="2000" advTm="36442"/>
    </mc:Choice>
    <mc:Fallback>
      <p:transition spd="slow" advTm="3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lnSpcReduction="10000"/>
          </a:bodyPr>
          <a:lstStyle/>
          <a:p>
            <a:r>
              <a:rPr lang="en-US" dirty="0"/>
              <a:t>Alarming rise in unintentional opioid related deaths.</a:t>
            </a:r>
          </a:p>
          <a:p>
            <a:r>
              <a:rPr lang="en-US" dirty="0"/>
              <a:t>Some opioids are prescription medications.</a:t>
            </a:r>
          </a:p>
          <a:p>
            <a:r>
              <a:rPr lang="en-US" dirty="0"/>
              <a:t>Illicit drugs – Fentanyl, heroin, etc.</a:t>
            </a:r>
          </a:p>
          <a:p>
            <a:r>
              <a:rPr lang="en-US" b="1" dirty="0"/>
              <a:t>Law enforcement officers are at risk of being exposed.</a:t>
            </a:r>
          </a:p>
          <a:p>
            <a:r>
              <a:rPr lang="en-US" dirty="0"/>
              <a:t>Fentanyl, in powder form, can be absorbed through the skin* or inhaled.</a:t>
            </a:r>
          </a:p>
        </p:txBody>
      </p:sp>
      <p:pic>
        <p:nvPicPr>
          <p:cNvPr id="4" name="Audio 3">
            <a:hlinkClick r:id="" action="ppaction://media"/>
            <a:extLst>
              <a:ext uri="{FF2B5EF4-FFF2-40B4-BE49-F238E27FC236}">
                <a16:creationId xmlns:a16="http://schemas.microsoft.com/office/drawing/2014/main" id="{15402F37-50EB-43DE-A40D-6B6D059B16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5482536"/>
      </p:ext>
    </p:extLst>
  </p:cSld>
  <p:clrMapOvr>
    <a:masterClrMapping/>
  </p:clrMapOvr>
  <mc:AlternateContent xmlns:mc="http://schemas.openxmlformats.org/markup-compatibility/2006">
    <mc:Choice xmlns:p14="http://schemas.microsoft.com/office/powerpoint/2010/main" Requires="p14">
      <p:transition spd="slow" p14:dur="2000" advTm="45087"/>
    </mc:Choice>
    <mc:Fallback>
      <p:transition spd="slow" advTm="4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Procedures </a:t>
            </a:r>
          </a:p>
        </p:txBody>
      </p:sp>
      <p:sp>
        <p:nvSpPr>
          <p:cNvPr id="3" name="Content Placeholder 2"/>
          <p:cNvSpPr>
            <a:spLocks noGrp="1"/>
          </p:cNvSpPr>
          <p:nvPr>
            <p:ph idx="1"/>
          </p:nvPr>
        </p:nvSpPr>
        <p:spPr>
          <a:xfrm>
            <a:off x="152400" y="1600200"/>
            <a:ext cx="8763000" cy="4525963"/>
          </a:xfrm>
        </p:spPr>
        <p:txBody>
          <a:bodyPr>
            <a:normAutofit/>
          </a:bodyPr>
          <a:lstStyle/>
          <a:p>
            <a:pPr lvl="0" algn="just"/>
            <a:r>
              <a:rPr lang="en-US" dirty="0"/>
              <a:t>Document administration of Narcan in IR:</a:t>
            </a:r>
          </a:p>
          <a:p>
            <a:pPr lvl="1" algn="just"/>
            <a:r>
              <a:rPr lang="en-US" dirty="0"/>
              <a:t>The nature of the incident;</a:t>
            </a:r>
          </a:p>
          <a:p>
            <a:pPr lvl="1" algn="just"/>
            <a:r>
              <a:rPr lang="en-US" dirty="0"/>
              <a:t>Symptoms observed indicative of OD</a:t>
            </a:r>
          </a:p>
          <a:p>
            <a:pPr lvl="1" algn="just"/>
            <a:r>
              <a:rPr lang="en-US" dirty="0"/>
              <a:t>The fact that Narcan was administered</a:t>
            </a:r>
          </a:p>
          <a:p>
            <a:pPr lvl="1" algn="just"/>
            <a:r>
              <a:rPr lang="en-US" dirty="0"/>
              <a:t>The care the patient received</a:t>
            </a:r>
          </a:p>
          <a:p>
            <a:pPr marL="448056" lvl="1" indent="0" algn="just">
              <a:buNone/>
            </a:pPr>
            <a:endParaRPr lang="en-US" dirty="0"/>
          </a:p>
          <a:p>
            <a:pPr algn="just"/>
            <a:r>
              <a:rPr lang="en-US" dirty="0"/>
              <a:t>SPECIAL STUDIES: NARCAN-PD Administered</a:t>
            </a:r>
          </a:p>
          <a:p>
            <a:pPr marL="36576" indent="0" algn="just">
              <a:buNone/>
            </a:pPr>
            <a:endParaRPr lang="en-US" dirty="0"/>
          </a:p>
        </p:txBody>
      </p:sp>
      <p:pic>
        <p:nvPicPr>
          <p:cNvPr id="4" name="Audio 3">
            <a:hlinkClick r:id="" action="ppaction://media"/>
            <a:extLst>
              <a:ext uri="{FF2B5EF4-FFF2-40B4-BE49-F238E27FC236}">
                <a16:creationId xmlns:a16="http://schemas.microsoft.com/office/drawing/2014/main" id="{6145C9DB-09A5-42E3-9D98-51670BF736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2192633"/>
      </p:ext>
    </p:extLst>
  </p:cSld>
  <p:clrMapOvr>
    <a:masterClrMapping/>
  </p:clrMapOvr>
  <mc:AlternateContent xmlns:mc="http://schemas.openxmlformats.org/markup-compatibility/2006">
    <mc:Choice xmlns:p14="http://schemas.microsoft.com/office/powerpoint/2010/main" Requires="p14">
      <p:transition spd="slow" p14:dur="2000" advTm="42943"/>
    </mc:Choice>
    <mc:Fallback>
      <p:transition spd="slow" advTm="4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Procedures </a:t>
            </a:r>
          </a:p>
        </p:txBody>
      </p:sp>
      <p:pic>
        <p:nvPicPr>
          <p:cNvPr id="7" name="Picture 6" descr="Graphical user interface, text, application, email&#10;&#10;Description automatically generated">
            <a:extLst>
              <a:ext uri="{FF2B5EF4-FFF2-40B4-BE49-F238E27FC236}">
                <a16:creationId xmlns:a16="http://schemas.microsoft.com/office/drawing/2014/main" id="{2C42FD13-25B3-4833-9463-D2D923E0D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468" y="1306788"/>
            <a:ext cx="5453063" cy="2758288"/>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262CDA12-39B0-4CFF-B82C-1A87C55E8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3978" y="4065076"/>
            <a:ext cx="3776041" cy="2720181"/>
          </a:xfrm>
          <a:prstGeom prst="rect">
            <a:avLst/>
          </a:prstGeom>
        </p:spPr>
      </p:pic>
      <p:pic>
        <p:nvPicPr>
          <p:cNvPr id="3" name="Audio 2">
            <a:hlinkClick r:id="" action="ppaction://media"/>
            <a:extLst>
              <a:ext uri="{FF2B5EF4-FFF2-40B4-BE49-F238E27FC236}">
                <a16:creationId xmlns:a16="http://schemas.microsoft.com/office/drawing/2014/main" id="{51EB6341-F192-4643-A15A-33219A133B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1122700"/>
      </p:ext>
    </p:extLst>
  </p:cSld>
  <p:clrMapOvr>
    <a:masterClrMapping/>
  </p:clrMapOvr>
  <mc:AlternateContent xmlns:mc="http://schemas.openxmlformats.org/markup-compatibility/2006">
    <mc:Choice xmlns:p14="http://schemas.microsoft.com/office/powerpoint/2010/main" Requires="p14">
      <p:transition spd="slow" p14:dur="2000" advTm="30799"/>
    </mc:Choice>
    <mc:Fallback>
      <p:transition spd="slow" advTm="3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46EF-C15F-452B-B762-8221BA86FBBF}"/>
              </a:ext>
            </a:extLst>
          </p:cNvPr>
          <p:cNvSpPr>
            <a:spLocks noGrp="1"/>
          </p:cNvSpPr>
          <p:nvPr>
            <p:ph type="title"/>
          </p:nvPr>
        </p:nvSpPr>
        <p:spPr/>
        <p:txBody>
          <a:bodyPr/>
          <a:lstStyle/>
          <a:p>
            <a:r>
              <a:rPr lang="en-US" dirty="0"/>
              <a:t>Sample Verbiage</a:t>
            </a:r>
          </a:p>
        </p:txBody>
      </p:sp>
      <p:sp>
        <p:nvSpPr>
          <p:cNvPr id="3" name="Content Placeholder 2">
            <a:extLst>
              <a:ext uri="{FF2B5EF4-FFF2-40B4-BE49-F238E27FC236}">
                <a16:creationId xmlns:a16="http://schemas.microsoft.com/office/drawing/2014/main" id="{52DFE947-2756-4D09-A1AA-95157E67B4AC}"/>
              </a:ext>
            </a:extLst>
          </p:cNvPr>
          <p:cNvSpPr>
            <a:spLocks noGrp="1"/>
          </p:cNvSpPr>
          <p:nvPr>
            <p:ph idx="1"/>
          </p:nvPr>
        </p:nvSpPr>
        <p:spPr/>
        <p:txBody>
          <a:bodyPr/>
          <a:lstStyle/>
          <a:p>
            <a:pPr marL="36576" indent="0" algn="just">
              <a:buNone/>
            </a:pPr>
            <a:r>
              <a:rPr lang="en-US" sz="2000" dirty="0">
                <a:effectLst/>
                <a:latin typeface="Calibri" panose="020F0502020204030204" pitchFamily="34" charset="0"/>
                <a:ea typeface="Times New Roman" panose="02020603050405020304" pitchFamily="18" charset="0"/>
              </a:rPr>
              <a:t>Responded to the report of an overdose. Arrived on scene to find a 36 year old male laying on the ground unconscious and unresponsive with </a:t>
            </a:r>
            <a:r>
              <a:rPr lang="en-US" sz="2000" b="1" u="sng" dirty="0">
                <a:effectLst/>
                <a:latin typeface="Calibri" panose="020F0502020204030204" pitchFamily="34" charset="0"/>
                <a:ea typeface="Times New Roman" panose="02020603050405020304" pitchFamily="18" charset="0"/>
              </a:rPr>
              <a:t>ineffective breathing</a:t>
            </a:r>
            <a:r>
              <a:rPr lang="en-US" sz="2000" dirty="0">
                <a:effectLst/>
                <a:latin typeface="Calibri" panose="020F0502020204030204" pitchFamily="34" charset="0"/>
                <a:ea typeface="Times New Roman" panose="02020603050405020304" pitchFamily="18" charset="0"/>
              </a:rPr>
              <a:t>. Family on scene states the patient has a history of </a:t>
            </a:r>
            <a:r>
              <a:rPr lang="en-US" sz="2000" b="1" u="sng" dirty="0">
                <a:effectLst/>
                <a:latin typeface="Calibri" panose="020F0502020204030204" pitchFamily="34" charset="0"/>
                <a:ea typeface="Times New Roman" panose="02020603050405020304" pitchFamily="18" charset="0"/>
              </a:rPr>
              <a:t>opiate abuse</a:t>
            </a:r>
            <a:r>
              <a:rPr lang="en-US" sz="2000" dirty="0">
                <a:effectLst/>
                <a:latin typeface="Calibri" panose="020F0502020204030204" pitchFamily="34" charset="0"/>
                <a:ea typeface="Times New Roman" panose="02020603050405020304" pitchFamily="18" charset="0"/>
              </a:rPr>
              <a:t>. Upon assessment the patient was found to be </a:t>
            </a:r>
            <a:r>
              <a:rPr lang="en-US" sz="2000" b="1" u="sng" dirty="0">
                <a:effectLst/>
                <a:latin typeface="Calibri" panose="020F0502020204030204" pitchFamily="34" charset="0"/>
                <a:ea typeface="Times New Roman" panose="02020603050405020304" pitchFamily="18" charset="0"/>
              </a:rPr>
              <a:t>pale and sweaty</a:t>
            </a:r>
            <a:r>
              <a:rPr lang="en-US" sz="2000" dirty="0">
                <a:effectLst/>
                <a:latin typeface="Calibri" panose="020F0502020204030204" pitchFamily="34" charset="0"/>
                <a:ea typeface="Times New Roman" panose="02020603050405020304" pitchFamily="18" charset="0"/>
              </a:rPr>
              <a:t>, with </a:t>
            </a:r>
            <a:r>
              <a:rPr lang="en-US" sz="2000" b="1" u="sng" dirty="0">
                <a:effectLst/>
                <a:latin typeface="Calibri" panose="020F0502020204030204" pitchFamily="34" charset="0"/>
                <a:ea typeface="Times New Roman" panose="02020603050405020304" pitchFamily="18" charset="0"/>
              </a:rPr>
              <a:t>pinpoint pupils</a:t>
            </a:r>
            <a:r>
              <a:rPr lang="en-US" sz="2000" dirty="0">
                <a:effectLst/>
                <a:latin typeface="Calibri" panose="020F0502020204030204" pitchFamily="34" charset="0"/>
                <a:ea typeface="Times New Roman" panose="02020603050405020304" pitchFamily="18" charset="0"/>
              </a:rPr>
              <a:t> and breathing at a rate of </a:t>
            </a:r>
            <a:r>
              <a:rPr lang="en-US" sz="2000" b="1" u="sng" dirty="0">
                <a:effectLst/>
                <a:latin typeface="Calibri" panose="020F0502020204030204" pitchFamily="34" charset="0"/>
                <a:ea typeface="Times New Roman" panose="02020603050405020304" pitchFamily="18" charset="0"/>
              </a:rPr>
              <a:t>4 breaths per minute</a:t>
            </a:r>
            <a:r>
              <a:rPr lang="en-US" sz="2000" dirty="0">
                <a:effectLst/>
                <a:latin typeface="Calibri" panose="020F0502020204030204" pitchFamily="34" charset="0"/>
                <a:ea typeface="Times New Roman" panose="02020603050405020304" pitchFamily="18" charset="0"/>
              </a:rPr>
              <a:t>. The patient was found to have no outward signs of trauma. </a:t>
            </a:r>
            <a:r>
              <a:rPr lang="en-US" sz="2000" b="1" u="sng" dirty="0">
                <a:effectLst/>
                <a:latin typeface="Calibri" panose="020F0502020204030204" pitchFamily="34" charset="0"/>
                <a:ea typeface="Times New Roman" panose="02020603050405020304" pitchFamily="18" charset="0"/>
              </a:rPr>
              <a:t>The patient was administered 2mg of Narcan intra nasal in the left nostril</a:t>
            </a:r>
            <a:r>
              <a:rPr lang="en-US" sz="2000" dirty="0">
                <a:effectLst/>
                <a:latin typeface="Calibri" panose="020F0502020204030204" pitchFamily="34" charset="0"/>
                <a:ea typeface="Times New Roman" panose="02020603050405020304" pitchFamily="18" charset="0"/>
              </a:rPr>
              <a:t>. The patient's breathing rate increased and the patient's mental status improved. the patient was transported to Scripps </a:t>
            </a:r>
            <a:r>
              <a:rPr lang="en-US" sz="2000" dirty="0" err="1">
                <a:effectLst/>
                <a:latin typeface="Calibri" panose="020F0502020204030204" pitchFamily="34" charset="0"/>
                <a:ea typeface="Times New Roman" panose="02020603050405020304" pitchFamily="18" charset="0"/>
              </a:rPr>
              <a:t>Encinintas</a:t>
            </a:r>
            <a:r>
              <a:rPr lang="en-US" sz="2000" dirty="0">
                <a:effectLst/>
                <a:latin typeface="Calibri" panose="020F0502020204030204" pitchFamily="34" charset="0"/>
                <a:ea typeface="Times New Roman" panose="02020603050405020304" pitchFamily="18" charset="0"/>
              </a:rPr>
              <a:t> and vital signs were monitored </a:t>
            </a:r>
            <a:r>
              <a:rPr lang="en-US" sz="2000" dirty="0" err="1">
                <a:effectLst/>
                <a:latin typeface="Calibri" panose="020F0502020204030204" pitchFamily="34" charset="0"/>
                <a:ea typeface="Times New Roman" panose="02020603050405020304" pitchFamily="18" charset="0"/>
              </a:rPr>
              <a:t>en</a:t>
            </a:r>
            <a:r>
              <a:rPr lang="en-US" sz="2000" dirty="0">
                <a:effectLst/>
                <a:latin typeface="Calibri" panose="020F0502020204030204" pitchFamily="34" charset="0"/>
                <a:ea typeface="Times New Roman" panose="02020603050405020304" pitchFamily="18" charset="0"/>
              </a:rPr>
              <a:t> route to the hospital.</a:t>
            </a:r>
            <a:endParaRPr lang="en-US" sz="2000" dirty="0">
              <a:effectLst/>
              <a:latin typeface="Calibri" panose="020F0502020204030204" pitchFamily="34" charset="0"/>
              <a:ea typeface="Calibri" panose="020F050202020403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4842251D-F66D-439E-8D5B-958E2986FA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8821056"/>
      </p:ext>
    </p:extLst>
  </p:cSld>
  <p:clrMapOvr>
    <a:masterClrMapping/>
  </p:clrMapOvr>
  <mc:AlternateContent xmlns:mc="http://schemas.openxmlformats.org/markup-compatibility/2006">
    <mc:Choice xmlns:p14="http://schemas.microsoft.com/office/powerpoint/2010/main" Requires="p14">
      <p:transition spd="slow" p14:dur="2000" advTm="51279"/>
    </mc:Choice>
    <mc:Fallback>
      <p:transition spd="slow" advTm="5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Conclusion</a:t>
            </a:r>
          </a:p>
        </p:txBody>
      </p:sp>
      <p:sp>
        <p:nvSpPr>
          <p:cNvPr id="3" name="Content Placeholder 2"/>
          <p:cNvSpPr>
            <a:spLocks noGrp="1"/>
          </p:cNvSpPr>
          <p:nvPr>
            <p:ph idx="1"/>
          </p:nvPr>
        </p:nvSpPr>
        <p:spPr>
          <a:xfrm>
            <a:off x="457200" y="1277008"/>
            <a:ext cx="8229600" cy="4849156"/>
          </a:xfrm>
        </p:spPr>
        <p:txBody>
          <a:bodyPr>
            <a:normAutofit/>
          </a:bodyPr>
          <a:lstStyle/>
          <a:p>
            <a:pPr algn="just"/>
            <a:r>
              <a:rPr lang="en-US" dirty="0"/>
              <a:t>Like tourniquet – For you first!</a:t>
            </a:r>
          </a:p>
          <a:p>
            <a:pPr algn="just"/>
            <a:r>
              <a:rPr lang="en-US" dirty="0"/>
              <a:t>LE are often on scene before EMS</a:t>
            </a:r>
          </a:p>
          <a:p>
            <a:pPr algn="just"/>
            <a:r>
              <a:rPr lang="en-US" dirty="0"/>
              <a:t>Primary goal is to restore effective breathing</a:t>
            </a:r>
          </a:p>
          <a:p>
            <a:pPr algn="just"/>
            <a:r>
              <a:rPr lang="en-US" dirty="0"/>
              <a:t>No negative side effects of administration</a:t>
            </a:r>
          </a:p>
          <a:p>
            <a:pPr algn="just"/>
            <a:r>
              <a:rPr lang="en-US" dirty="0"/>
              <a:t>Practice buddy system when handling/processing controlled substances</a:t>
            </a:r>
          </a:p>
          <a:p>
            <a:pPr algn="just"/>
            <a:r>
              <a:rPr lang="en-US" dirty="0"/>
              <a:t>Current trends of opiate use and abuse support the need of this program.</a:t>
            </a:r>
          </a:p>
          <a:p>
            <a:pPr marL="448056" lvl="1" indent="0" algn="just">
              <a:buNone/>
            </a:pPr>
            <a:endParaRPr lang="en-US" altLang="en-US" sz="2400" dirty="0"/>
          </a:p>
          <a:p>
            <a:pPr algn="just"/>
            <a:endParaRPr lang="en-US" dirty="0"/>
          </a:p>
        </p:txBody>
      </p:sp>
      <p:pic>
        <p:nvPicPr>
          <p:cNvPr id="4" name="Audio 3">
            <a:hlinkClick r:id="" action="ppaction://media"/>
            <a:extLst>
              <a:ext uri="{FF2B5EF4-FFF2-40B4-BE49-F238E27FC236}">
                <a16:creationId xmlns:a16="http://schemas.microsoft.com/office/drawing/2014/main" id="{19271469-784A-48CC-A435-205E26280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8314834"/>
      </p:ext>
    </p:extLst>
  </p:cSld>
  <p:clrMapOvr>
    <a:masterClrMapping/>
  </p:clrMapOvr>
  <mc:AlternateContent xmlns:mc="http://schemas.openxmlformats.org/markup-compatibility/2006">
    <mc:Choice xmlns:p14="http://schemas.microsoft.com/office/powerpoint/2010/main" Requires="p14">
      <p:transition spd="slow" p14:dur="2000" advTm="60451"/>
    </mc:Choice>
    <mc:Fallback>
      <p:transition spd="slow" advTm="60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Carlsbad Stats</a:t>
            </a:r>
          </a:p>
        </p:txBody>
      </p:sp>
      <p:sp>
        <p:nvSpPr>
          <p:cNvPr id="3" name="Content Placeholder 2"/>
          <p:cNvSpPr>
            <a:spLocks noGrp="1"/>
          </p:cNvSpPr>
          <p:nvPr>
            <p:ph idx="1"/>
          </p:nvPr>
        </p:nvSpPr>
        <p:spPr/>
        <p:txBody>
          <a:bodyPr>
            <a:normAutofit/>
          </a:bodyPr>
          <a:lstStyle/>
          <a:p>
            <a:r>
              <a:rPr lang="en-US" dirty="0"/>
              <a:t>CFD Narcan Administration, YTD</a:t>
            </a:r>
          </a:p>
          <a:p>
            <a:pPr lvl="1"/>
            <a:r>
              <a:rPr lang="en-US" dirty="0"/>
              <a:t>2018 – 3</a:t>
            </a:r>
          </a:p>
          <a:p>
            <a:pPr lvl="1"/>
            <a:r>
              <a:rPr lang="en-US" dirty="0"/>
              <a:t>2019 – 9</a:t>
            </a:r>
          </a:p>
          <a:p>
            <a:pPr lvl="1"/>
            <a:r>
              <a:rPr lang="en-US" dirty="0"/>
              <a:t>2020 – 13</a:t>
            </a:r>
          </a:p>
          <a:p>
            <a:pPr lvl="1"/>
            <a:r>
              <a:rPr lang="en-US" dirty="0"/>
              <a:t>2021 – 40 (as of March 2021)</a:t>
            </a:r>
          </a:p>
          <a:p>
            <a:pPr marL="448056" lvl="1" indent="0">
              <a:buNone/>
            </a:pPr>
            <a:endParaRPr lang="en-US" dirty="0"/>
          </a:p>
          <a:p>
            <a:r>
              <a:rPr lang="en-US" dirty="0"/>
              <a:t>Instances of exposure to officers at neighboring agencies. (SDSO/EPD)</a:t>
            </a:r>
          </a:p>
        </p:txBody>
      </p:sp>
      <p:pic>
        <p:nvPicPr>
          <p:cNvPr id="4" name="Audio 3">
            <a:hlinkClick r:id="" action="ppaction://media"/>
            <a:extLst>
              <a:ext uri="{FF2B5EF4-FFF2-40B4-BE49-F238E27FC236}">
                <a16:creationId xmlns:a16="http://schemas.microsoft.com/office/drawing/2014/main" id="{87525FF1-F71E-4599-A37E-DE5BEDE15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0099310"/>
      </p:ext>
    </p:extLst>
  </p:cSld>
  <p:clrMapOvr>
    <a:masterClrMapping/>
  </p:clrMapOvr>
  <mc:AlternateContent xmlns:mc="http://schemas.openxmlformats.org/markup-compatibility/2006">
    <mc:Choice xmlns:p14="http://schemas.microsoft.com/office/powerpoint/2010/main" Requires="p14">
      <p:transition spd="slow" p14:dur="2000" advTm="51000"/>
    </mc:Choice>
    <mc:Fallback>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477962"/>
          </a:xfrm>
        </p:spPr>
        <p:txBody>
          <a:bodyPr>
            <a:normAutofit/>
          </a:bodyPr>
          <a:lstStyle/>
          <a:p>
            <a:pPr algn="ctr"/>
            <a:r>
              <a:rPr lang="en-US" dirty="0"/>
              <a:t>AB2256 - 2018</a:t>
            </a:r>
          </a:p>
        </p:txBody>
      </p:sp>
      <p:sp>
        <p:nvSpPr>
          <p:cNvPr id="6" name="Content Placeholder 5"/>
          <p:cNvSpPr>
            <a:spLocks noGrp="1"/>
          </p:cNvSpPr>
          <p:nvPr>
            <p:ph idx="1"/>
          </p:nvPr>
        </p:nvSpPr>
        <p:spPr/>
        <p:txBody>
          <a:bodyPr>
            <a:normAutofit fontScale="92500"/>
          </a:bodyPr>
          <a:lstStyle/>
          <a:p>
            <a:pPr algn="just"/>
            <a:r>
              <a:rPr lang="en-US" dirty="0"/>
              <a:t>Authorized administration of naloxone by law enforcement agencies</a:t>
            </a:r>
          </a:p>
          <a:p>
            <a:pPr lvl="1" algn="just"/>
            <a:r>
              <a:rPr lang="en-US" dirty="0"/>
              <a:t>Must complete training</a:t>
            </a:r>
          </a:p>
          <a:p>
            <a:pPr lvl="1" algn="just"/>
            <a:r>
              <a:rPr lang="en-US" dirty="0"/>
              <a:t>Must document usage and maintain for 3 years</a:t>
            </a:r>
          </a:p>
          <a:p>
            <a:pPr lvl="1" algn="just"/>
            <a:r>
              <a:rPr lang="en-US" dirty="0"/>
              <a:t>Must monitor supply and ensure destruction of expired medication</a:t>
            </a:r>
          </a:p>
          <a:p>
            <a:pPr algn="just"/>
            <a:endParaRPr lang="en-US" dirty="0"/>
          </a:p>
          <a:p>
            <a:pPr algn="just"/>
            <a:r>
              <a:rPr lang="en-US" dirty="0"/>
              <a:t>Also covered by Good Samaritan if performed in accordance with training, etc.</a:t>
            </a:r>
          </a:p>
        </p:txBody>
      </p:sp>
      <p:pic>
        <p:nvPicPr>
          <p:cNvPr id="2" name="Audio 1">
            <a:hlinkClick r:id="" action="ppaction://media"/>
            <a:extLst>
              <a:ext uri="{FF2B5EF4-FFF2-40B4-BE49-F238E27FC236}">
                <a16:creationId xmlns:a16="http://schemas.microsoft.com/office/drawing/2014/main" id="{8E3D5600-CB3B-4142-9766-89FF244B25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6706184"/>
      </p:ext>
    </p:extLst>
  </p:cSld>
  <p:clrMapOvr>
    <a:masterClrMapping/>
  </p:clrMapOvr>
  <mc:AlternateContent xmlns:mc="http://schemas.openxmlformats.org/markup-compatibility/2006">
    <mc:Choice xmlns:p14="http://schemas.microsoft.com/office/powerpoint/2010/main" Requires="p14">
      <p:transition spd="slow" p14:dur="2000" advTm="24350"/>
    </mc:Choice>
    <mc:Fallback>
      <p:transition spd="slow" advTm="2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CBPD Policy</a:t>
            </a:r>
          </a:p>
        </p:txBody>
      </p:sp>
      <p:sp>
        <p:nvSpPr>
          <p:cNvPr id="3" name="Content Placeholder 2"/>
          <p:cNvSpPr>
            <a:spLocks noGrp="1"/>
          </p:cNvSpPr>
          <p:nvPr>
            <p:ph idx="1"/>
          </p:nvPr>
        </p:nvSpPr>
        <p:spPr/>
        <p:txBody>
          <a:bodyPr>
            <a:normAutofit lnSpcReduction="10000"/>
          </a:bodyPr>
          <a:lstStyle/>
          <a:p>
            <a:pPr algn="just"/>
            <a:r>
              <a:rPr lang="en-US" dirty="0"/>
              <a:t>CBPD 468.8 Administration of Opioid Overdose Medication</a:t>
            </a:r>
          </a:p>
          <a:p>
            <a:pPr lvl="1" algn="just"/>
            <a:r>
              <a:rPr lang="en-US" dirty="0"/>
              <a:t>Training on use/administration</a:t>
            </a:r>
          </a:p>
          <a:p>
            <a:pPr lvl="1" algn="just"/>
            <a:r>
              <a:rPr lang="en-US" dirty="0"/>
              <a:t>Storage</a:t>
            </a:r>
          </a:p>
          <a:p>
            <a:pPr lvl="2" algn="just"/>
            <a:r>
              <a:rPr lang="en-US" dirty="0"/>
              <a:t>Easily accessible in patrol vehicles</a:t>
            </a:r>
          </a:p>
          <a:p>
            <a:pPr lvl="2" algn="just"/>
            <a:r>
              <a:rPr lang="en-US" dirty="0"/>
              <a:t>Temp &gt;41 F and &lt;104 F</a:t>
            </a:r>
          </a:p>
          <a:p>
            <a:pPr lvl="1" algn="just"/>
            <a:r>
              <a:rPr lang="en-US" dirty="0"/>
              <a:t>Expiration</a:t>
            </a:r>
          </a:p>
          <a:p>
            <a:pPr lvl="2" algn="just"/>
            <a:r>
              <a:rPr lang="en-US" dirty="0"/>
              <a:t>Expires within 36 months</a:t>
            </a:r>
          </a:p>
          <a:p>
            <a:pPr lvl="2" algn="just"/>
            <a:r>
              <a:rPr lang="en-US" dirty="0"/>
              <a:t>Check at start of shift and at quarterly squad inspections</a:t>
            </a:r>
          </a:p>
        </p:txBody>
      </p:sp>
      <p:pic>
        <p:nvPicPr>
          <p:cNvPr id="4" name="Audio 3">
            <a:hlinkClick r:id="" action="ppaction://media"/>
            <a:extLst>
              <a:ext uri="{FF2B5EF4-FFF2-40B4-BE49-F238E27FC236}">
                <a16:creationId xmlns:a16="http://schemas.microsoft.com/office/drawing/2014/main" id="{214DAFE1-3A18-4654-8193-868AE66226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3160744"/>
      </p:ext>
    </p:extLst>
  </p:cSld>
  <p:clrMapOvr>
    <a:masterClrMapping/>
  </p:clrMapOvr>
  <mc:AlternateContent xmlns:mc="http://schemas.openxmlformats.org/markup-compatibility/2006">
    <mc:Choice xmlns:p14="http://schemas.microsoft.com/office/powerpoint/2010/main" Requires="p14">
      <p:transition spd="slow" p14:dur="2000" advTm="81256"/>
    </mc:Choice>
    <mc:Fallback>
      <p:transition spd="slow" advTm="8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a:t>Officer Safety</a:t>
            </a:r>
          </a:p>
        </p:txBody>
      </p:sp>
      <p:sp>
        <p:nvSpPr>
          <p:cNvPr id="3" name="Content Placeholder 2"/>
          <p:cNvSpPr>
            <a:spLocks noGrp="1"/>
          </p:cNvSpPr>
          <p:nvPr>
            <p:ph idx="1"/>
          </p:nvPr>
        </p:nvSpPr>
        <p:spPr>
          <a:xfrm>
            <a:off x="381000" y="1600200"/>
            <a:ext cx="8458200" cy="4525963"/>
          </a:xfrm>
        </p:spPr>
        <p:txBody>
          <a:bodyPr/>
          <a:lstStyle/>
          <a:p>
            <a:pPr algn="just"/>
            <a:endParaRPr lang="en-US" dirty="0"/>
          </a:p>
          <a:p>
            <a:pPr algn="just"/>
            <a:r>
              <a:rPr lang="en-US" dirty="0"/>
              <a:t>Officer safety is paramount </a:t>
            </a:r>
          </a:p>
          <a:p>
            <a:pPr algn="just"/>
            <a:r>
              <a:rPr lang="en-US" dirty="0"/>
              <a:t>Scene safety and security take precedence.</a:t>
            </a:r>
          </a:p>
          <a:p>
            <a:pPr algn="just"/>
            <a:r>
              <a:rPr lang="en-US" dirty="0"/>
              <a:t>All responding officers take Narcan into scene</a:t>
            </a:r>
          </a:p>
          <a:p>
            <a:pPr algn="just"/>
            <a:r>
              <a:rPr lang="en-US" dirty="0"/>
              <a:t>There was a substance present that caused the overdose – possibly accidental exposure.</a:t>
            </a:r>
          </a:p>
          <a:p>
            <a:pPr algn="just"/>
            <a:r>
              <a:rPr lang="en-US" dirty="0"/>
              <a:t>Utilize buddy system when handling or processing controlled substances.</a:t>
            </a:r>
          </a:p>
        </p:txBody>
      </p:sp>
      <p:pic>
        <p:nvPicPr>
          <p:cNvPr id="4" name="Audio 3">
            <a:hlinkClick r:id="" action="ppaction://media"/>
            <a:extLst>
              <a:ext uri="{FF2B5EF4-FFF2-40B4-BE49-F238E27FC236}">
                <a16:creationId xmlns:a16="http://schemas.microsoft.com/office/drawing/2014/main" id="{4726003D-1A4A-4073-94A6-D56B18D2F5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885052"/>
      </p:ext>
    </p:extLst>
  </p:cSld>
  <p:clrMapOvr>
    <a:masterClrMapping/>
  </p:clrMapOvr>
  <mc:AlternateContent xmlns:mc="http://schemas.openxmlformats.org/markup-compatibility/2006">
    <mc:Choice xmlns:p14="http://schemas.microsoft.com/office/powerpoint/2010/main" Requires="p14">
      <p:transition spd="slow" p14:dur="2000" advTm="109027"/>
    </mc:Choice>
    <mc:Fallback>
      <p:transition spd="slow" advTm="10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a:t>Opiates</a:t>
            </a:r>
          </a:p>
        </p:txBody>
      </p:sp>
      <p:sp>
        <p:nvSpPr>
          <p:cNvPr id="3" name="Content Placeholder 2"/>
          <p:cNvSpPr>
            <a:spLocks noGrp="1"/>
          </p:cNvSpPr>
          <p:nvPr>
            <p:ph idx="1"/>
          </p:nvPr>
        </p:nvSpPr>
        <p:spPr>
          <a:xfrm>
            <a:off x="457200" y="1166018"/>
            <a:ext cx="7467600" cy="4525963"/>
          </a:xfrm>
        </p:spPr>
        <p:txBody>
          <a:bodyPr>
            <a:normAutofit/>
          </a:bodyPr>
          <a:lstStyle/>
          <a:p>
            <a:pPr algn="just"/>
            <a:endParaRPr lang="en-US" dirty="0"/>
          </a:p>
          <a:p>
            <a:pPr algn="just"/>
            <a:r>
              <a:rPr lang="en-US" dirty="0"/>
              <a:t>Synthetic or naturally occurring</a:t>
            </a:r>
          </a:p>
          <a:p>
            <a:pPr algn="just"/>
            <a:r>
              <a:rPr lang="en-US" dirty="0"/>
              <a:t>Binds with receptors in the brain </a:t>
            </a:r>
          </a:p>
          <a:p>
            <a:pPr lvl="1" algn="just"/>
            <a:r>
              <a:rPr lang="en-US" dirty="0"/>
              <a:t>Induce sedation</a:t>
            </a:r>
          </a:p>
          <a:p>
            <a:pPr lvl="1" algn="just"/>
            <a:r>
              <a:rPr lang="en-US" dirty="0"/>
              <a:t>Block perception of pain</a:t>
            </a:r>
          </a:p>
          <a:p>
            <a:pPr algn="just"/>
            <a:r>
              <a:rPr lang="en-US" dirty="0"/>
              <a:t>Serve a medicinal purpose</a:t>
            </a:r>
          </a:p>
          <a:p>
            <a:pPr lvl="1" algn="just"/>
            <a:r>
              <a:rPr lang="en-US" dirty="0"/>
              <a:t>Pain management</a:t>
            </a:r>
          </a:p>
          <a:p>
            <a:pPr lvl="1" algn="just"/>
            <a:r>
              <a:rPr lang="en-US" dirty="0"/>
              <a:t>Comfort measures</a:t>
            </a:r>
          </a:p>
          <a:p>
            <a:pPr marL="118872" indent="0" algn="just">
              <a:buNone/>
            </a:pPr>
            <a:endParaRPr lang="en-US" dirty="0"/>
          </a:p>
        </p:txBody>
      </p:sp>
      <p:pic>
        <p:nvPicPr>
          <p:cNvPr id="4" name="Audio 3">
            <a:hlinkClick r:id="" action="ppaction://media"/>
            <a:extLst>
              <a:ext uri="{FF2B5EF4-FFF2-40B4-BE49-F238E27FC236}">
                <a16:creationId xmlns:a16="http://schemas.microsoft.com/office/drawing/2014/main" id="{C9E6B7BB-3045-4D0C-99A7-51CF81A152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0778787"/>
      </p:ext>
    </p:extLst>
  </p:cSld>
  <p:clrMapOvr>
    <a:masterClrMapping/>
  </p:clrMapOvr>
  <mc:AlternateContent xmlns:mc="http://schemas.openxmlformats.org/markup-compatibility/2006">
    <mc:Choice xmlns:p14="http://schemas.microsoft.com/office/powerpoint/2010/main" Requires="p14">
      <p:transition spd="slow" p14:dur="2000" advTm="28593"/>
    </mc:Choice>
    <mc:Fallback>
      <p:transition spd="slow" advTm="2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pitchFamily="34" charset="0"/>
                <a:cs typeface="Arial" pitchFamily="34" charset="0"/>
              </a:rPr>
              <a:t>Opiates of Abuse</a:t>
            </a:r>
            <a:endParaRPr lang="en-US" dirty="0"/>
          </a:p>
        </p:txBody>
      </p:sp>
      <p:sp>
        <p:nvSpPr>
          <p:cNvPr id="6" name="Content Placeholder 5"/>
          <p:cNvSpPr>
            <a:spLocks noGrp="1"/>
          </p:cNvSpPr>
          <p:nvPr>
            <p:ph sz="half" idx="2"/>
          </p:nvPr>
        </p:nvSpPr>
        <p:spPr>
          <a:xfrm>
            <a:off x="4267200" y="1447800"/>
            <a:ext cx="4191000" cy="5257800"/>
          </a:xfrm>
        </p:spPr>
        <p:txBody>
          <a:bodyPr>
            <a:normAutofit fontScale="77500" lnSpcReduction="20000"/>
          </a:bodyPr>
          <a:lstStyle/>
          <a:p>
            <a:r>
              <a:rPr lang="en-US" sz="2800" b="1" dirty="0"/>
              <a:t>Fentanyl</a:t>
            </a:r>
          </a:p>
          <a:p>
            <a:r>
              <a:rPr lang="en-US" sz="2800" b="1" dirty="0"/>
              <a:t>Heroin</a:t>
            </a:r>
          </a:p>
          <a:p>
            <a:r>
              <a:rPr lang="en-US" sz="2800" dirty="0"/>
              <a:t>Opium</a:t>
            </a:r>
          </a:p>
          <a:p>
            <a:r>
              <a:rPr lang="en-US" sz="2800" dirty="0"/>
              <a:t>Codeine</a:t>
            </a:r>
          </a:p>
          <a:p>
            <a:r>
              <a:rPr lang="en-US" sz="2800" b="1" dirty="0"/>
              <a:t>Morphine</a:t>
            </a:r>
          </a:p>
          <a:p>
            <a:r>
              <a:rPr lang="en-US" sz="2800" dirty="0"/>
              <a:t>Tramadol (Ultram)</a:t>
            </a:r>
          </a:p>
          <a:p>
            <a:r>
              <a:rPr lang="en-US" sz="2800" b="1" dirty="0"/>
              <a:t>Methadone</a:t>
            </a:r>
          </a:p>
          <a:p>
            <a:r>
              <a:rPr lang="en-US" sz="2800" dirty="0"/>
              <a:t>Buprenorphine (</a:t>
            </a:r>
            <a:r>
              <a:rPr lang="en-US" sz="2800" dirty="0" err="1"/>
              <a:t>Subutex</a:t>
            </a:r>
            <a:r>
              <a:rPr lang="en-US" sz="2800" dirty="0"/>
              <a:t>)</a:t>
            </a:r>
          </a:p>
          <a:p>
            <a:r>
              <a:rPr lang="en-US" sz="2800" dirty="0"/>
              <a:t>Propoxyphene (Darvocet)</a:t>
            </a:r>
          </a:p>
          <a:p>
            <a:r>
              <a:rPr lang="en-US" sz="2800" dirty="0" err="1"/>
              <a:t>Pethidine</a:t>
            </a:r>
            <a:r>
              <a:rPr lang="en-US" sz="2800" dirty="0"/>
              <a:t> (Demerol)</a:t>
            </a:r>
          </a:p>
          <a:p>
            <a:r>
              <a:rPr lang="en-US" sz="2800" b="1" dirty="0"/>
              <a:t>Hydrocodone (Lortab/Vicodin</a:t>
            </a:r>
            <a:r>
              <a:rPr lang="en-US" sz="2800" dirty="0"/>
              <a:t>)</a:t>
            </a:r>
          </a:p>
          <a:p>
            <a:r>
              <a:rPr lang="en-US" sz="2800" b="1" dirty="0"/>
              <a:t>Oxycodone (Percocet, </a:t>
            </a:r>
            <a:r>
              <a:rPr lang="en-US" sz="2800" b="1" dirty="0" err="1"/>
              <a:t>Oxycontin</a:t>
            </a:r>
            <a:r>
              <a:rPr lang="en-US" sz="2800" b="1" dirty="0"/>
              <a:t>)</a:t>
            </a:r>
          </a:p>
          <a:p>
            <a:r>
              <a:rPr lang="en-US" sz="2800" dirty="0" err="1"/>
              <a:t>Hydromorphone</a:t>
            </a:r>
            <a:r>
              <a:rPr lang="en-US" sz="2800" dirty="0"/>
              <a:t> (</a:t>
            </a:r>
            <a:r>
              <a:rPr lang="en-US" sz="2800" dirty="0" err="1"/>
              <a:t>Dilaudid</a:t>
            </a:r>
            <a:r>
              <a:rPr lang="en-US" sz="2800" dirty="0"/>
              <a:t>)</a:t>
            </a:r>
          </a:p>
          <a:p>
            <a:r>
              <a:rPr lang="en-US" sz="2800" dirty="0"/>
              <a:t>Oxymorphone (</a:t>
            </a:r>
            <a:r>
              <a:rPr lang="en-US" sz="2800" dirty="0" err="1"/>
              <a:t>Opana</a:t>
            </a:r>
            <a:r>
              <a:rPr lang="en-US" sz="2800" dirty="0"/>
              <a:t>)</a:t>
            </a:r>
          </a:p>
        </p:txBody>
      </p:sp>
      <p:pic>
        <p:nvPicPr>
          <p:cNvPr id="7" name="Picture 3"/>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465161" y="2789237"/>
            <a:ext cx="2971800" cy="391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7990DA45-B206-487B-AF1E-A3F7CDE4AB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27" y="1267619"/>
            <a:ext cx="2971801" cy="1671638"/>
          </a:xfrm>
          <a:prstGeom prst="rect">
            <a:avLst/>
          </a:prstGeom>
        </p:spPr>
      </p:pic>
      <p:pic>
        <p:nvPicPr>
          <p:cNvPr id="2" name="Audio 1">
            <a:hlinkClick r:id="" action="ppaction://media"/>
            <a:extLst>
              <a:ext uri="{FF2B5EF4-FFF2-40B4-BE49-F238E27FC236}">
                <a16:creationId xmlns:a16="http://schemas.microsoft.com/office/drawing/2014/main" id="{51102FD1-857C-4467-B713-1F9B124478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5298853"/>
      </p:ext>
    </p:extLst>
  </p:cSld>
  <p:clrMapOvr>
    <a:masterClrMapping/>
  </p:clrMapOvr>
  <mc:AlternateContent xmlns:mc="http://schemas.openxmlformats.org/markup-compatibility/2006">
    <mc:Choice xmlns:p14="http://schemas.microsoft.com/office/powerpoint/2010/main" Requires="p14">
      <p:transition spd="slow" p14:dur="2000" advTm="25110"/>
    </mc:Choice>
    <mc:Fallback>
      <p:transition spd="slow" advTm="2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F8EA3BB4F86040886D2AED8661DA43" ma:contentTypeVersion="11" ma:contentTypeDescription="Create a new document." ma:contentTypeScope="" ma:versionID="62e3e77baa39e7217138092d58a2155c">
  <xsd:schema xmlns:xsd="http://www.w3.org/2001/XMLSchema" xmlns:xs="http://www.w3.org/2001/XMLSchema" xmlns:p="http://schemas.microsoft.com/office/2006/metadata/properties" xmlns:ns3="076a0213-aca5-49b9-b8e7-e67cc0827f72" xmlns:ns4="8d3a11cf-39a1-43b4-a087-c88b75a29778" targetNamespace="http://schemas.microsoft.com/office/2006/metadata/properties" ma:root="true" ma:fieldsID="e7217566b0b932b94138618d412489bb" ns3:_="" ns4:_="">
    <xsd:import namespace="076a0213-aca5-49b9-b8e7-e67cc0827f72"/>
    <xsd:import namespace="8d3a11cf-39a1-43b4-a087-c88b75a297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6a0213-aca5-49b9-b8e7-e67cc0827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3a11cf-39a1-43b4-a087-c88b75a297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24870C-BF81-4EDC-8E20-FDE475028F86}">
  <ds:schemaRefs>
    <ds:schemaRef ds:uri="http://schemas.microsoft.com/sharepoint/v3/contenttype/forms"/>
  </ds:schemaRefs>
</ds:datastoreItem>
</file>

<file path=customXml/itemProps2.xml><?xml version="1.0" encoding="utf-8"?>
<ds:datastoreItem xmlns:ds="http://schemas.openxmlformats.org/officeDocument/2006/customXml" ds:itemID="{95B58FCF-4042-4FDC-A74E-37B38F6E15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6a0213-aca5-49b9-b8e7-e67cc0827f72"/>
    <ds:schemaRef ds:uri="8d3a11cf-39a1-43b4-a087-c88b75a29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9BF38B-1643-494B-8B36-F0D4840F2FC7}">
  <ds:schemaRefs>
    <ds:schemaRef ds:uri="076a0213-aca5-49b9-b8e7-e67cc0827f72"/>
    <ds:schemaRef ds:uri="http://purl.org/dc/terms/"/>
    <ds:schemaRef ds:uri="http://purl.org/dc/dcmitype/"/>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8d3a11cf-39a1-43b4-a087-c88b75a29778"/>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Technic</Template>
  <TotalTime>1237</TotalTime>
  <Words>1790</Words>
  <Application>Microsoft Office PowerPoint</Application>
  <PresentationFormat>On-screen Show (4:3)</PresentationFormat>
  <Paragraphs>237</Paragraphs>
  <Slides>33</Slides>
  <Notes>14</Notes>
  <HiddenSlides>0</HiddenSlides>
  <MMClips>33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Franklin Gothic Book</vt:lpstr>
      <vt:lpstr>Wingdings</vt:lpstr>
      <vt:lpstr>Wingdings 2</vt:lpstr>
      <vt:lpstr>Technic</vt:lpstr>
      <vt:lpstr>Document</vt:lpstr>
      <vt:lpstr>Carlsbad PD Naloxone Training Program</vt:lpstr>
      <vt:lpstr>Objectives</vt:lpstr>
      <vt:lpstr>Background</vt:lpstr>
      <vt:lpstr>Carlsbad Stats</vt:lpstr>
      <vt:lpstr>AB2256 - 2018</vt:lpstr>
      <vt:lpstr>CBPD Policy</vt:lpstr>
      <vt:lpstr>Officer Safety</vt:lpstr>
      <vt:lpstr>Opiates</vt:lpstr>
      <vt:lpstr>Opiates of Abuse</vt:lpstr>
      <vt:lpstr>Fentanyl</vt:lpstr>
      <vt:lpstr>Side Effects of Opiates</vt:lpstr>
      <vt:lpstr>Overdose Indicators</vt:lpstr>
      <vt:lpstr>Hypoxia </vt:lpstr>
      <vt:lpstr>Typically, When Does an Overdose Occur?</vt:lpstr>
      <vt:lpstr>Narcan (Naloxone)</vt:lpstr>
      <vt:lpstr>Narcan (Naloxone)</vt:lpstr>
      <vt:lpstr>Intranasal Medication Administration: Basic Concepts</vt:lpstr>
      <vt:lpstr>PowerPoint Presentation</vt:lpstr>
      <vt:lpstr>Side Effects of Full  Reversal</vt:lpstr>
      <vt:lpstr>Naloxone has no effect on…</vt:lpstr>
      <vt:lpstr>Overdose Mimics</vt:lpstr>
      <vt:lpstr>PowerPoint Presentation</vt:lpstr>
      <vt:lpstr>Intranasal Naloxone (Narcan)</vt:lpstr>
      <vt:lpstr>Basic anatomy of the nose </vt:lpstr>
      <vt:lpstr>Barriers to absorption</vt:lpstr>
      <vt:lpstr>Prehospital Intranasal Naloxone</vt:lpstr>
      <vt:lpstr>Recovery position</vt:lpstr>
      <vt:lpstr>CBPD Naloxone Program</vt:lpstr>
      <vt:lpstr>Reporting Procedures</vt:lpstr>
      <vt:lpstr>Reporting Procedures </vt:lpstr>
      <vt:lpstr>Reporting Procedures </vt:lpstr>
      <vt:lpstr>Sample Verbiage</vt:lpstr>
      <vt:lpstr>Conclusion</vt:lpstr>
    </vt:vector>
  </TitlesOfParts>
  <Company>Georgia Bureau of Investigations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chrish</dc:creator>
  <cp:lastModifiedBy>Matthew Jencen</cp:lastModifiedBy>
  <cp:revision>51</cp:revision>
  <cp:lastPrinted>2015-05-04T15:08:57Z</cp:lastPrinted>
  <dcterms:created xsi:type="dcterms:W3CDTF">2015-02-19T14:09:08Z</dcterms:created>
  <dcterms:modified xsi:type="dcterms:W3CDTF">2021-09-23T18:20:07Z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0x01010090F8EA3BB4F86040886D2AED8661DA43</vt:lpwstr>
  </property>
</Properties>
</file>